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</p:sldMasterIdLst>
  <p:notesMasterIdLst>
    <p:notesMasterId r:id="rId35"/>
  </p:notesMasterIdLst>
  <p:sldIdLst>
    <p:sldId id="256" r:id="rId7"/>
    <p:sldId id="257" r:id="rId8"/>
    <p:sldId id="307" r:id="rId9"/>
    <p:sldId id="358" r:id="rId10"/>
    <p:sldId id="3350" r:id="rId11"/>
    <p:sldId id="4086" r:id="rId12"/>
    <p:sldId id="4085" r:id="rId13"/>
    <p:sldId id="322" r:id="rId14"/>
    <p:sldId id="1239" r:id="rId15"/>
    <p:sldId id="4087" r:id="rId16"/>
    <p:sldId id="323" r:id="rId17"/>
    <p:sldId id="324" r:id="rId18"/>
    <p:sldId id="4105" r:id="rId19"/>
    <p:sldId id="4123" r:id="rId20"/>
    <p:sldId id="326" r:id="rId21"/>
    <p:sldId id="4088" r:id="rId22"/>
    <p:sldId id="260" r:id="rId23"/>
    <p:sldId id="4113" r:id="rId24"/>
    <p:sldId id="4116" r:id="rId25"/>
    <p:sldId id="4115" r:id="rId26"/>
    <p:sldId id="4120" r:id="rId27"/>
    <p:sldId id="4119" r:id="rId28"/>
    <p:sldId id="4114" r:id="rId29"/>
    <p:sldId id="4117" r:id="rId30"/>
    <p:sldId id="4118" r:id="rId31"/>
    <p:sldId id="4121" r:id="rId32"/>
    <p:sldId id="4122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drack S. Masombuka" initials="SSM" lastIdx="0" clrIdx="0">
    <p:extLst>
      <p:ext uri="{19B8F6BF-5375-455C-9EA6-DF929625EA0E}">
        <p15:presenceInfo xmlns:p15="http://schemas.microsoft.com/office/powerpoint/2012/main" userId="Shadrack S. Masombu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000510"/>
    <a:srgbClr val="BC5610"/>
    <a:srgbClr val="F2B800"/>
    <a:srgbClr val="027459"/>
    <a:srgbClr val="276399"/>
    <a:srgbClr val="009242"/>
    <a:srgbClr val="02906E"/>
    <a:srgbClr val="2A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151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AD64D-5ED1-4A7E-853C-43FBFA639D5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4A602-A8BB-4AC7-A933-720612A7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4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4A602-A8BB-4AC7-A933-720612A704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0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4A602-A8BB-4AC7-A933-720612A704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9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Reference Group Meeting 13 Nov 2018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8B4F81-22D1-4C5A-9A10-B5ABBD23347E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8F77-0916-49A4-8853-A2F91FC4B8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9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Reference Group Meeting 13 Nov 2018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8B4F81-22D1-4C5A-9A10-B5ABBD23347E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8F77-0916-49A4-8853-A2F91FC4B8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6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5DB68-E8C1-948C-CFB2-2AD6CB099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7CDCE1-B71C-9249-7EC8-7330D957B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9A1DD-9DCC-69F3-8A98-B39F25CA5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9469D7A-2821-279C-AE11-76793535D81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Reference Group Meeting 13 Nov 2018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6901D-6B22-8C13-2FC5-2F3187F9711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8B4F81-22D1-4C5A-9A10-B5ABBD23347E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B4D3E-031F-4D98-8AAE-4410EDF24A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86BE-69F3-D82D-C72D-D4368230F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8F77-0916-49A4-8853-A2F91FC4B81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7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C45BF-43B2-E6C3-BA69-BE4510389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01CC6-40A7-FDBD-8228-52623D545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43D68-B11D-9293-C963-58D521166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4E36677-4F46-A258-6A04-F38C32C32EE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Reference Group Meeting 13 Nov 2018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0C7F2-69CE-85C8-6A15-BA6E920AB7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8B4F81-22D1-4C5A-9A10-B5ABBD23347E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80B71-F594-A929-9AA2-29BAC300BA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4C142-B39E-3DC9-1F50-9DE9C010B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58F77-0916-49A4-8853-A2F91FC4B81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0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763918"/>
            <a:ext cx="77724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PROVINCIAL BUDGET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316" y="4232786"/>
            <a:ext cx="6858000" cy="1238865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to Budget and Finance Committee </a:t>
            </a:r>
          </a:p>
          <a:p>
            <a:r>
              <a:rPr lang="en-ZA" dirty="0"/>
              <a:t>				10 August 2021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3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6278-6DE4-4989-A029-A12DAD994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9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6278-6DE4-4989-A029-A12DAD994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A04E-6C7B-444A-9002-E94CF416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6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A04E-6C7B-444A-9002-E94CF416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1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A04E-6C7B-444A-9002-E94CF416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7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A04E-6C7B-444A-9002-E94CF416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A04E-6C7B-444A-9002-E94CF416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62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A04E-6C7B-444A-9002-E94CF416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0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A04E-6C7B-444A-9002-E94CF416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41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A04E-6C7B-444A-9002-E94CF416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6278-6DE4-4989-A029-A12DAD994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24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A04E-6C7B-444A-9002-E94CF416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17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A04E-6C7B-444A-9002-E94CF416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85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A04E-6C7B-444A-9002-E94CF416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7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B31-230A-44CD-ABE8-CF92D867C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50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920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B31-230A-44CD-ABE8-CF92D867C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76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B31-230A-44CD-ABE8-CF92D867C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1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B31-230A-44CD-ABE8-CF92D867C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31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B31-230A-44CD-ABE8-CF92D867C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92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B31-230A-44CD-ABE8-CF92D867C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1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6278-6DE4-4989-A029-A12DAD994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1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B31-230A-44CD-ABE8-CF92D867C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65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B31-230A-44CD-ABE8-CF92D867C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01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B31-230A-44CD-ABE8-CF92D867C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44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B31-230A-44CD-ABE8-CF92D867C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76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5B31-230A-44CD-ABE8-CF92D867C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4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93F-E4F6-4BCC-80A9-9AEFD0E2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9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83" y="-46521"/>
            <a:ext cx="7886700" cy="930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83" y="1141339"/>
            <a:ext cx="7886700" cy="4714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93F-E4F6-4BCC-80A9-9AEFD0E2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81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93F-E4F6-4BCC-80A9-9AEFD0E2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93F-E4F6-4BCC-80A9-9AEFD0E2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01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93F-E4F6-4BCC-80A9-9AEFD0E2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7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6278-6DE4-4989-A029-A12DAD994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70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93F-E4F6-4BCC-80A9-9AEFD0E2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47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93F-E4F6-4BCC-80A9-9AEFD0E2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23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93F-E4F6-4BCC-80A9-9AEFD0E2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39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93F-E4F6-4BCC-80A9-9AEFD0E2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17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93F-E4F6-4BCC-80A9-9AEFD0E2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311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93F-E4F6-4BCC-80A9-9AEFD0E2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22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686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866-FC16-48B8-98EE-2FE14ED17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17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866-FC16-48B8-98EE-2FE14ED17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97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866-FC16-48B8-98EE-2FE14ED17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1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6278-6DE4-4989-A029-A12DAD994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240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866-FC16-48B8-98EE-2FE14ED17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26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866-FC16-48B8-98EE-2FE14ED17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64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866-FC16-48B8-98EE-2FE14ED17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03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866-FC16-48B8-98EE-2FE14ED17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69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866-FC16-48B8-98EE-2FE14ED17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35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866-FC16-48B8-98EE-2FE14ED17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00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866-FC16-48B8-98EE-2FE14ED17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291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0866-FC16-48B8-98EE-2FE14ED17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274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152-D38A-43AA-B328-8CC687588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17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152-D38A-43AA-B328-8CC687588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3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6278-6DE4-4989-A029-A12DAD994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009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152-D38A-43AA-B328-8CC687588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13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152-D38A-43AA-B328-8CC687588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51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152-D38A-43AA-B328-8CC687588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344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152-D38A-43AA-B328-8CC687588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036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152-D38A-43AA-B328-8CC687588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436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152-D38A-43AA-B328-8CC687588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77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152-D38A-43AA-B328-8CC687588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662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152-D38A-43AA-B328-8CC687588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790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4152-D38A-43AA-B328-8CC687588C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5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6278-6DE4-4989-A029-A12DAD994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6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6278-6DE4-4989-A029-A12DAD994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1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6278-6DE4-4989-A029-A12DAD994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6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40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D6278-6DE4-4989-A029-A12DAD994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6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A04E-6C7B-444A-9002-E94CF4164A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15B31-230A-44CD-ABE8-CF92D867CE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006"/>
            <a:ext cx="9144000" cy="66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38"/>
            <a:ext cx="9144000" cy="66603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993F-E4F6-4BCC-80A9-9AEFD0E2B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2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3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0866-FC16-48B8-98EE-2FE14ED176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" y="0"/>
            <a:ext cx="889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5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4152-D38A-43AA-B328-8CC687588C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" y="3297172"/>
            <a:ext cx="9144000" cy="35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1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trainingfmcmm.treasury.gov.za%2Flogin&amp;data=05%7C02%7CLanga%40mfip.gov.za%7C556ffd53313a4c6dc5c808dc95c8bc42%7C151317dd9ef64b2fa6dbb80344b11ccf%7C0%7C0%7C638549936724957798%7CUnknown%7CTWFpbGZsb3d8eyJWIjoiMC4wLjAwMDAiLCJQIjoiV2luMzIiLCJBTiI6Ik1haWwiLCJXVCI6Mn0%3D%7C0%7C%7C%7C&amp;sdata=hYijRAktox5pvKpjyXDDlQZjex6RXRkwR5%2BdV0yntY0%3D&amp;reserved=0" TargetMode="Externa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trainingfmcmm.treasury.gov.za%2Flogin&amp;data=05%7C02%7CLanga%40mfip.gov.za%7C556ffd53313a4c6dc5c808dc95c8bc42%7C151317dd9ef64b2fa6dbb80344b11ccf%7C0%7C0%7C638549936724957798%7CUnknown%7CTWFpbGZsb3d8eyJWIjoiMC4wLjAwMDAiLCJQIjoiV2luMzIiLCJBTiI6Ik1haWwiLCJXVCI6Mn0%3D%7C0%7C%7C%7C&amp;sdata=hYijRAktox5pvKpjyXDDlQZjex6RXRkwR5%2BdV0yntY0%3D&amp;reserved=0" TargetMode="Externa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16" y="2375565"/>
            <a:ext cx="7886700" cy="1841872"/>
          </a:xfrm>
        </p:spPr>
        <p:txBody>
          <a:bodyPr>
            <a:noAutofit/>
          </a:bodyPr>
          <a:lstStyle/>
          <a:p>
            <a:pPr algn="ctr"/>
            <a:r>
              <a:rPr lang="en-GB" sz="4000" b="1" cap="all" dirty="0">
                <a:latin typeface="+mn-lt"/>
              </a:rPr>
              <a:t>CIGFARO FMCMM master class</a:t>
            </a:r>
            <a:endParaRPr lang="en-ZA" sz="4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06" y="5122506"/>
            <a:ext cx="4850374" cy="568081"/>
          </a:xfrm>
        </p:spPr>
        <p:txBody>
          <a:bodyPr>
            <a:normAutofit/>
          </a:bodyPr>
          <a:lstStyle/>
          <a:p>
            <a:r>
              <a:rPr lang="en-US" b="1" dirty="0"/>
              <a:t>PRESENTATION BY MALESELA LANGA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18DE13D-C7B9-FA45-F8C4-FB4290DE5F31}"/>
              </a:ext>
            </a:extLst>
          </p:cNvPr>
          <p:cNvSpPr txBox="1">
            <a:spLocks/>
          </p:cNvSpPr>
          <p:nvPr/>
        </p:nvSpPr>
        <p:spPr>
          <a:xfrm>
            <a:off x="6820678" y="5262466"/>
            <a:ext cx="2225783" cy="42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15 APRIL 2024</a:t>
            </a:r>
          </a:p>
        </p:txBody>
      </p:sp>
    </p:spTree>
    <p:extLst>
      <p:ext uri="{BB962C8B-B14F-4D97-AF65-F5344CB8AC3E}">
        <p14:creationId xmlns:p14="http://schemas.microsoft.com/office/powerpoint/2010/main" val="547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365DF-6EE2-B1BF-F357-9CBEFCE2C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DE9E-D06D-1B92-AE6F-C8EAB030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61" y="0"/>
            <a:ext cx="8346751" cy="721022"/>
          </a:xfrm>
        </p:spPr>
        <p:txBody>
          <a:bodyPr>
            <a:normAutofit/>
          </a:bodyPr>
          <a:lstStyle/>
          <a:p>
            <a:r>
              <a:rPr lang="en-ZA" b="1" dirty="0">
                <a:latin typeface="+mn-lt"/>
              </a:rPr>
              <a:t>AUDIT ACTION PLAN SUMMARY</a:t>
            </a:r>
            <a:endParaRPr lang="en-US" b="1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FE2BEF-8F43-7833-845F-87608AAA1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49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BD54-77E0-45C2-9F11-FFFD7D0C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13" y="311612"/>
            <a:ext cx="8536487" cy="5196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DETAILED TRACKING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F9C458-B451-4734-0A75-EF422FA30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" y="923329"/>
            <a:ext cx="9032033" cy="54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9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8023-42E9-4AE8-8CD2-907B4D77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32" y="0"/>
            <a:ext cx="7151299" cy="97478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USER FRIENDLY &amp; SMART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2FEAE-2DB5-4298-B373-C0480E74A2CF}"/>
              </a:ext>
            </a:extLst>
          </p:cNvPr>
          <p:cNvSpPr txBox="1"/>
          <p:nvPr/>
        </p:nvSpPr>
        <p:spPr>
          <a:xfrm>
            <a:off x="3912432" y="1023437"/>
            <a:ext cx="5381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C00000"/>
                </a:solidFill>
                <a:cs typeface="Arial" panose="020B0604020202020204" pitchFamily="34" charset="0"/>
              </a:rPr>
              <a:t>Alignment</a:t>
            </a:r>
            <a:r>
              <a:rPr lang="en-US" sz="1700" dirty="0">
                <a:cs typeface="Arial" panose="020B0604020202020204" pitchFamily="34" charset="0"/>
              </a:rPr>
              <a:t> with AGSA audit and management reports.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C00000"/>
                </a:solidFill>
                <a:cs typeface="Arial" panose="020B0604020202020204" pitchFamily="34" charset="0"/>
              </a:rPr>
              <a:t>Copy and paste </a:t>
            </a:r>
            <a:r>
              <a:rPr lang="en-US" sz="1700" dirty="0">
                <a:cs typeface="Arial" panose="020B0604020202020204" pitchFamily="34" charset="0"/>
              </a:rPr>
              <a:t>functionality.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C00000"/>
                </a:solidFill>
                <a:cs typeface="Arial" panose="020B0604020202020204" pitchFamily="34" charset="0"/>
              </a:rPr>
              <a:t>Dropdown menus </a:t>
            </a:r>
            <a:r>
              <a:rPr lang="en-US" sz="1700" dirty="0">
                <a:cs typeface="Arial" panose="020B0604020202020204" pitchFamily="34" charset="0"/>
              </a:rPr>
              <a:t>for easy and accurate selection.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C00000"/>
                </a:solidFill>
                <a:cs typeface="Arial" panose="020B0604020202020204" pitchFamily="34" charset="0"/>
              </a:rPr>
              <a:t>Recurring findings </a:t>
            </a:r>
            <a:r>
              <a:rPr lang="en-US" sz="1700" dirty="0">
                <a:cs typeface="Arial" panose="020B0604020202020204" pitchFamily="34" charset="0"/>
              </a:rPr>
              <a:t>are identified for special attention.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C00000"/>
                </a:solidFill>
                <a:cs typeface="Arial" panose="020B0604020202020204" pitchFamily="34" charset="0"/>
              </a:rPr>
              <a:t>Accountability</a:t>
            </a:r>
            <a:r>
              <a:rPr lang="en-US" sz="1700" dirty="0">
                <a:cs typeface="Arial" panose="020B0604020202020204" pitchFamily="34" charset="0"/>
              </a:rPr>
              <a:t> is ensured by allocating tasks to specific individuals.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C00000"/>
                </a:solidFill>
                <a:cs typeface="Arial" panose="020B0604020202020204" pitchFamily="34" charset="0"/>
              </a:rPr>
              <a:t>Built in approvals </a:t>
            </a:r>
            <a:r>
              <a:rPr lang="en-US" sz="1700" dirty="0">
                <a:cs typeface="Arial" panose="020B0604020202020204" pitchFamily="34" charset="0"/>
              </a:rPr>
              <a:t>by Management,  CFO, Internal audit.</a:t>
            </a:r>
          </a:p>
          <a:p>
            <a:endParaRPr lang="en-US" sz="17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690CD-A7AF-4627-9606-79CC91B4E32C}"/>
              </a:ext>
            </a:extLst>
          </p:cNvPr>
          <p:cNvSpPr txBox="1"/>
          <p:nvPr/>
        </p:nvSpPr>
        <p:spPr>
          <a:xfrm>
            <a:off x="0" y="4113378"/>
            <a:ext cx="38374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</a:rPr>
              <a:t>Allows for </a:t>
            </a:r>
            <a:r>
              <a:rPr lang="en-US" sz="1700" b="1" dirty="0">
                <a:solidFill>
                  <a:srgbClr val="C00000"/>
                </a:solidFill>
                <a:cs typeface="Arial" panose="020B0604020202020204" pitchFamily="34" charset="0"/>
              </a:rPr>
              <a:t>comments at various stages</a:t>
            </a:r>
            <a:r>
              <a:rPr lang="en-US" sz="1700" dirty="0"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C00000"/>
                </a:solidFill>
                <a:cs typeface="Arial" panose="020B0604020202020204" pitchFamily="34" charset="0"/>
              </a:rPr>
              <a:t>Audit trail enabled</a:t>
            </a:r>
            <a:r>
              <a:rPr lang="en-US" sz="1700" dirty="0"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C00000"/>
                </a:solidFill>
                <a:cs typeface="Arial" panose="020B0604020202020204" pitchFamily="34" charset="0"/>
              </a:rPr>
              <a:t>Consideration of NT/PT recommendations </a:t>
            </a:r>
            <a:r>
              <a:rPr lang="en-US" sz="1700" dirty="0">
                <a:cs typeface="Arial" panose="020B0604020202020204" pitchFamily="34" charset="0"/>
              </a:rPr>
              <a:t>is required.</a:t>
            </a:r>
          </a:p>
          <a:p>
            <a:endParaRPr lang="en-US" sz="1700" dirty="0"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59D4AD-EA3E-2825-0906-8822C3D3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921224"/>
            <a:ext cx="3790059" cy="2864498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F056D-4E27-EBD7-2B6F-5673502A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25136"/>
            <a:ext cx="3790059" cy="28644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A55597-7E3B-D7F2-CF96-DD59CD1C2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44" y="2998249"/>
            <a:ext cx="4838606" cy="19461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688171-F22C-95EE-D7CE-F16BF1608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444" y="5148125"/>
            <a:ext cx="3343742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6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>
            <a:extLst>
              <a:ext uri="{FF2B5EF4-FFF2-40B4-BE49-F238E27FC236}">
                <a16:creationId xmlns:a16="http://schemas.microsoft.com/office/drawing/2014/main" id="{F09509FE-2E53-4DA1-B257-2DF21F76D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541" y="1192963"/>
            <a:ext cx="1632497" cy="690513"/>
          </a:xfrm>
          <a:custGeom>
            <a:avLst/>
            <a:gdLst>
              <a:gd name="T0" fmla="*/ 1746 w 3494"/>
              <a:gd name="T1" fmla="*/ 0 h 1477"/>
              <a:gd name="T2" fmla="*/ 3493 w 3494"/>
              <a:gd name="T3" fmla="*/ 738 h 1477"/>
              <a:gd name="T4" fmla="*/ 1746 w 3494"/>
              <a:gd name="T5" fmla="*/ 1476 h 1477"/>
              <a:gd name="T6" fmla="*/ 0 w 3494"/>
              <a:gd name="T7" fmla="*/ 738 h 1477"/>
              <a:gd name="T8" fmla="*/ 1746 w 3494"/>
              <a:gd name="T9" fmla="*/ 0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4" h="1477">
                <a:moveTo>
                  <a:pt x="1746" y="0"/>
                </a:moveTo>
                <a:lnTo>
                  <a:pt x="3493" y="738"/>
                </a:lnTo>
                <a:lnTo>
                  <a:pt x="1746" y="1476"/>
                </a:lnTo>
                <a:lnTo>
                  <a:pt x="0" y="738"/>
                </a:lnTo>
                <a:lnTo>
                  <a:pt x="1746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AC80565F-8420-46FA-BF37-4B176093E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789" y="1538763"/>
            <a:ext cx="816249" cy="1900458"/>
          </a:xfrm>
          <a:custGeom>
            <a:avLst/>
            <a:gdLst>
              <a:gd name="T0" fmla="*/ 1747 w 1748"/>
              <a:gd name="T1" fmla="*/ 0 h 4066"/>
              <a:gd name="T2" fmla="*/ 1747 w 1748"/>
              <a:gd name="T3" fmla="*/ 3327 h 4066"/>
              <a:gd name="T4" fmla="*/ 0 w 1748"/>
              <a:gd name="T5" fmla="*/ 4065 h 4066"/>
              <a:gd name="T6" fmla="*/ 0 w 1748"/>
              <a:gd name="T7" fmla="*/ 738 h 4066"/>
              <a:gd name="T8" fmla="*/ 1747 w 1748"/>
              <a:gd name="T9" fmla="*/ 0 h 4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8" h="4066">
                <a:moveTo>
                  <a:pt x="1747" y="0"/>
                </a:moveTo>
                <a:lnTo>
                  <a:pt x="1747" y="3327"/>
                </a:lnTo>
                <a:lnTo>
                  <a:pt x="0" y="4065"/>
                </a:lnTo>
                <a:lnTo>
                  <a:pt x="0" y="738"/>
                </a:lnTo>
                <a:lnTo>
                  <a:pt x="1747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595D27-AD4F-49FB-9DE5-58CF52A84E86}"/>
              </a:ext>
            </a:extLst>
          </p:cNvPr>
          <p:cNvSpPr txBox="1"/>
          <p:nvPr/>
        </p:nvSpPr>
        <p:spPr>
          <a:xfrm>
            <a:off x="93908" y="1036064"/>
            <a:ext cx="563872" cy="5310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51" b="1" spc="-10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0819E8-2B23-4411-87B2-E6246D64C940}"/>
              </a:ext>
            </a:extLst>
          </p:cNvPr>
          <p:cNvSpPr txBox="1"/>
          <p:nvPr/>
        </p:nvSpPr>
        <p:spPr>
          <a:xfrm>
            <a:off x="93907" y="1797611"/>
            <a:ext cx="563872" cy="5310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51" b="1" spc="-109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B60875-6C3B-4596-9E39-8635CF8A00A6}"/>
              </a:ext>
            </a:extLst>
          </p:cNvPr>
          <p:cNvSpPr txBox="1"/>
          <p:nvPr/>
        </p:nvSpPr>
        <p:spPr>
          <a:xfrm>
            <a:off x="93908" y="2554249"/>
            <a:ext cx="563872" cy="5310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51" b="1" spc="-109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BFA031-B0E5-491D-8CBB-4025E248B129}"/>
              </a:ext>
            </a:extLst>
          </p:cNvPr>
          <p:cNvSpPr txBox="1"/>
          <p:nvPr/>
        </p:nvSpPr>
        <p:spPr>
          <a:xfrm>
            <a:off x="93907" y="3314494"/>
            <a:ext cx="563872" cy="5310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51" b="1" spc="-109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29C460-114B-4A52-A81E-854E845ECDF3}"/>
              </a:ext>
            </a:extLst>
          </p:cNvPr>
          <p:cNvSpPr txBox="1"/>
          <p:nvPr/>
        </p:nvSpPr>
        <p:spPr>
          <a:xfrm>
            <a:off x="93907" y="4073154"/>
            <a:ext cx="563872" cy="53104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51" b="1" spc="-109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D27E2E-10DB-4679-8151-CBE31EB1D3C5}"/>
              </a:ext>
            </a:extLst>
          </p:cNvPr>
          <p:cNvSpPr txBox="1"/>
          <p:nvPr/>
        </p:nvSpPr>
        <p:spPr>
          <a:xfrm>
            <a:off x="657779" y="1000164"/>
            <a:ext cx="3596918" cy="63863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ts val="1350"/>
              </a:lnSpc>
            </a:pPr>
            <a:endParaRPr lang="en-US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</a:pPr>
            <a:r>
              <a:rPr lang="en-US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% completion</a:t>
            </a:r>
          </a:p>
          <a:p>
            <a:pPr>
              <a:lnSpc>
                <a:spcPts val="1350"/>
              </a:lnSpc>
            </a:pPr>
            <a:endParaRPr lang="en-US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A527F3-3877-4358-8866-A206204EE0A4}"/>
              </a:ext>
            </a:extLst>
          </p:cNvPr>
          <p:cNvSpPr txBox="1"/>
          <p:nvPr/>
        </p:nvSpPr>
        <p:spPr>
          <a:xfrm>
            <a:off x="659450" y="1766531"/>
            <a:ext cx="2998948" cy="63863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ts val="1350"/>
              </a:lnSpc>
            </a:pPr>
            <a:endParaRPr lang="en-US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</a:pPr>
            <a:r>
              <a:rPr lang="en-US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Implementation progress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403DAF-9826-40C7-AA44-020129189D55}"/>
              </a:ext>
            </a:extLst>
          </p:cNvPr>
          <p:cNvSpPr txBox="1"/>
          <p:nvPr/>
        </p:nvSpPr>
        <p:spPr>
          <a:xfrm>
            <a:off x="652633" y="2543314"/>
            <a:ext cx="2142284" cy="6386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ts val="1350"/>
              </a:lnSpc>
            </a:pPr>
            <a:endParaRPr lang="en-US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</a:pPr>
            <a:r>
              <a:rPr lang="en-US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POE</a:t>
            </a:r>
          </a:p>
          <a:p>
            <a:pPr>
              <a:lnSpc>
                <a:spcPts val="1350"/>
              </a:lnSpc>
            </a:pPr>
            <a:endParaRPr lang="en-US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67EDB1-6DAA-4117-A744-8E5441E7C87C}"/>
              </a:ext>
            </a:extLst>
          </p:cNvPr>
          <p:cNvSpPr txBox="1"/>
          <p:nvPr/>
        </p:nvSpPr>
        <p:spPr>
          <a:xfrm>
            <a:off x="659450" y="4127673"/>
            <a:ext cx="2142284" cy="63863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ts val="1350"/>
              </a:lnSpc>
            </a:pPr>
            <a:endParaRPr lang="en-US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</a:pPr>
            <a:r>
              <a:rPr lang="en-US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Audit Review</a:t>
            </a:r>
          </a:p>
        </p:txBody>
      </p:sp>
      <p:sp>
        <p:nvSpPr>
          <p:cNvPr id="54" name="Freeform 79">
            <a:extLst>
              <a:ext uri="{FF2B5EF4-FFF2-40B4-BE49-F238E27FC236}">
                <a16:creationId xmlns:a16="http://schemas.microsoft.com/office/drawing/2014/main" id="{E358361F-4EA4-4DA8-B8C2-64C9FD34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789" y="1536041"/>
            <a:ext cx="816249" cy="1900458"/>
          </a:xfrm>
          <a:custGeom>
            <a:avLst/>
            <a:gdLst>
              <a:gd name="T0" fmla="*/ 1747 w 1748"/>
              <a:gd name="T1" fmla="*/ 0 h 4066"/>
              <a:gd name="T2" fmla="*/ 1747 w 1748"/>
              <a:gd name="T3" fmla="*/ 3327 h 4066"/>
              <a:gd name="T4" fmla="*/ 0 w 1748"/>
              <a:gd name="T5" fmla="*/ 4065 h 4066"/>
              <a:gd name="T6" fmla="*/ 0 w 1748"/>
              <a:gd name="T7" fmla="*/ 738 h 4066"/>
              <a:gd name="T8" fmla="*/ 1747 w 1748"/>
              <a:gd name="T9" fmla="*/ 0 h 4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8" h="4066">
                <a:moveTo>
                  <a:pt x="1747" y="0"/>
                </a:moveTo>
                <a:lnTo>
                  <a:pt x="1747" y="3327"/>
                </a:lnTo>
                <a:lnTo>
                  <a:pt x="0" y="4065"/>
                </a:lnTo>
                <a:lnTo>
                  <a:pt x="0" y="738"/>
                </a:lnTo>
                <a:lnTo>
                  <a:pt x="1747" y="0"/>
                </a:lnTo>
              </a:path>
            </a:pathLst>
          </a:custGeom>
          <a:solidFill>
            <a:srgbClr val="000000">
              <a:alpha val="25098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80">
            <a:extLst>
              <a:ext uri="{FF2B5EF4-FFF2-40B4-BE49-F238E27FC236}">
                <a16:creationId xmlns:a16="http://schemas.microsoft.com/office/drawing/2014/main" id="{6D392EA7-61E7-4C23-9F5B-011ED4231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541" y="1539164"/>
            <a:ext cx="816249" cy="1900458"/>
          </a:xfrm>
          <a:custGeom>
            <a:avLst/>
            <a:gdLst>
              <a:gd name="T0" fmla="*/ 1746 w 1747"/>
              <a:gd name="T1" fmla="*/ 738 h 4066"/>
              <a:gd name="T2" fmla="*/ 1746 w 1747"/>
              <a:gd name="T3" fmla="*/ 4065 h 4066"/>
              <a:gd name="T4" fmla="*/ 0 w 1747"/>
              <a:gd name="T5" fmla="*/ 3327 h 4066"/>
              <a:gd name="T6" fmla="*/ 0 w 1747"/>
              <a:gd name="T7" fmla="*/ 0 h 4066"/>
              <a:gd name="T8" fmla="*/ 1746 w 1747"/>
              <a:gd name="T9" fmla="*/ 738 h 4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4066">
                <a:moveTo>
                  <a:pt x="1746" y="738"/>
                </a:moveTo>
                <a:lnTo>
                  <a:pt x="1746" y="4065"/>
                </a:lnTo>
                <a:lnTo>
                  <a:pt x="0" y="3327"/>
                </a:lnTo>
                <a:lnTo>
                  <a:pt x="0" y="0"/>
                </a:lnTo>
                <a:lnTo>
                  <a:pt x="1746" y="738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80B57E7-D6BA-4086-874D-4C48AADB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541" y="1538763"/>
            <a:ext cx="816249" cy="1900458"/>
          </a:xfrm>
          <a:custGeom>
            <a:avLst/>
            <a:gdLst>
              <a:gd name="T0" fmla="*/ 1746 w 1747"/>
              <a:gd name="T1" fmla="*/ 738 h 4066"/>
              <a:gd name="T2" fmla="*/ 1746 w 1747"/>
              <a:gd name="T3" fmla="*/ 4065 h 4066"/>
              <a:gd name="T4" fmla="*/ 0 w 1747"/>
              <a:gd name="T5" fmla="*/ 3327 h 4066"/>
              <a:gd name="T6" fmla="*/ 0 w 1747"/>
              <a:gd name="T7" fmla="*/ 0 h 4066"/>
              <a:gd name="T8" fmla="*/ 1746 w 1747"/>
              <a:gd name="T9" fmla="*/ 738 h 4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4066">
                <a:moveTo>
                  <a:pt x="1746" y="738"/>
                </a:moveTo>
                <a:lnTo>
                  <a:pt x="1746" y="4065"/>
                </a:lnTo>
                <a:lnTo>
                  <a:pt x="0" y="3327"/>
                </a:lnTo>
                <a:lnTo>
                  <a:pt x="0" y="0"/>
                </a:lnTo>
                <a:lnTo>
                  <a:pt x="1746" y="738"/>
                </a:lnTo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0B7802FF-7B63-41E0-8743-F766C7FB9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293" y="1850867"/>
            <a:ext cx="1632497" cy="690513"/>
          </a:xfrm>
          <a:custGeom>
            <a:avLst/>
            <a:gdLst>
              <a:gd name="T0" fmla="*/ 1747 w 3494"/>
              <a:gd name="T1" fmla="*/ 0 h 1478"/>
              <a:gd name="T2" fmla="*/ 3493 w 3494"/>
              <a:gd name="T3" fmla="*/ 738 h 1478"/>
              <a:gd name="T4" fmla="*/ 1747 w 3494"/>
              <a:gd name="T5" fmla="*/ 1477 h 1478"/>
              <a:gd name="T6" fmla="*/ 0 w 3494"/>
              <a:gd name="T7" fmla="*/ 738 h 1478"/>
              <a:gd name="T8" fmla="*/ 1747 w 3494"/>
              <a:gd name="T9" fmla="*/ 0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4" h="1478">
                <a:moveTo>
                  <a:pt x="1747" y="0"/>
                </a:moveTo>
                <a:lnTo>
                  <a:pt x="3493" y="738"/>
                </a:lnTo>
                <a:lnTo>
                  <a:pt x="1747" y="1477"/>
                </a:lnTo>
                <a:lnTo>
                  <a:pt x="0" y="738"/>
                </a:lnTo>
                <a:lnTo>
                  <a:pt x="174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0D6ACF96-097B-4FBD-ACEF-1F73AB9C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541" y="2194235"/>
            <a:ext cx="816249" cy="1589211"/>
          </a:xfrm>
          <a:custGeom>
            <a:avLst/>
            <a:gdLst>
              <a:gd name="T0" fmla="*/ 1746 w 1747"/>
              <a:gd name="T1" fmla="*/ 0 h 3401"/>
              <a:gd name="T2" fmla="*/ 1746 w 1747"/>
              <a:gd name="T3" fmla="*/ 2662 h 3401"/>
              <a:gd name="T4" fmla="*/ 0 w 1747"/>
              <a:gd name="T5" fmla="*/ 3400 h 3401"/>
              <a:gd name="T6" fmla="*/ 0 w 1747"/>
              <a:gd name="T7" fmla="*/ 739 h 3401"/>
              <a:gd name="T8" fmla="*/ 1746 w 1747"/>
              <a:gd name="T9" fmla="*/ 0 h 3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3401">
                <a:moveTo>
                  <a:pt x="1746" y="0"/>
                </a:moveTo>
                <a:lnTo>
                  <a:pt x="1746" y="2662"/>
                </a:lnTo>
                <a:lnTo>
                  <a:pt x="0" y="3400"/>
                </a:lnTo>
                <a:lnTo>
                  <a:pt x="0" y="739"/>
                </a:lnTo>
                <a:lnTo>
                  <a:pt x="174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DF9DDD37-712E-432D-9F51-5F2F63BC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292" y="2194235"/>
            <a:ext cx="816249" cy="1589211"/>
          </a:xfrm>
          <a:custGeom>
            <a:avLst/>
            <a:gdLst>
              <a:gd name="T0" fmla="*/ 1747 w 1748"/>
              <a:gd name="T1" fmla="*/ 739 h 3401"/>
              <a:gd name="T2" fmla="*/ 1747 w 1748"/>
              <a:gd name="T3" fmla="*/ 3400 h 3401"/>
              <a:gd name="T4" fmla="*/ 0 w 1748"/>
              <a:gd name="T5" fmla="*/ 2662 h 3401"/>
              <a:gd name="T6" fmla="*/ 0 w 1748"/>
              <a:gd name="T7" fmla="*/ 0 h 3401"/>
              <a:gd name="T8" fmla="*/ 1747 w 1748"/>
              <a:gd name="T9" fmla="*/ 739 h 3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8" h="3401">
                <a:moveTo>
                  <a:pt x="1747" y="739"/>
                </a:moveTo>
                <a:lnTo>
                  <a:pt x="1747" y="3400"/>
                </a:lnTo>
                <a:lnTo>
                  <a:pt x="0" y="2662"/>
                </a:lnTo>
                <a:lnTo>
                  <a:pt x="0" y="0"/>
                </a:lnTo>
                <a:lnTo>
                  <a:pt x="1747" y="73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 82">
            <a:extLst>
              <a:ext uri="{FF2B5EF4-FFF2-40B4-BE49-F238E27FC236}">
                <a16:creationId xmlns:a16="http://schemas.microsoft.com/office/drawing/2014/main" id="{4C191418-9175-4B86-8602-B5F03439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545" y="2195266"/>
            <a:ext cx="816249" cy="1589211"/>
          </a:xfrm>
          <a:custGeom>
            <a:avLst/>
            <a:gdLst>
              <a:gd name="T0" fmla="*/ 1746 w 1747"/>
              <a:gd name="T1" fmla="*/ 0 h 3401"/>
              <a:gd name="T2" fmla="*/ 1746 w 1747"/>
              <a:gd name="T3" fmla="*/ 2662 h 3401"/>
              <a:gd name="T4" fmla="*/ 0 w 1747"/>
              <a:gd name="T5" fmla="*/ 3400 h 3401"/>
              <a:gd name="T6" fmla="*/ 0 w 1747"/>
              <a:gd name="T7" fmla="*/ 739 h 3401"/>
              <a:gd name="T8" fmla="*/ 1746 w 1747"/>
              <a:gd name="T9" fmla="*/ 0 h 3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3401">
                <a:moveTo>
                  <a:pt x="1746" y="0"/>
                </a:moveTo>
                <a:lnTo>
                  <a:pt x="1746" y="2662"/>
                </a:lnTo>
                <a:lnTo>
                  <a:pt x="0" y="3400"/>
                </a:lnTo>
                <a:lnTo>
                  <a:pt x="0" y="739"/>
                </a:lnTo>
                <a:lnTo>
                  <a:pt x="1746" y="0"/>
                </a:lnTo>
              </a:path>
            </a:pathLst>
          </a:custGeom>
          <a:solidFill>
            <a:srgbClr val="000000">
              <a:alpha val="25098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reeform 83">
            <a:extLst>
              <a:ext uri="{FF2B5EF4-FFF2-40B4-BE49-F238E27FC236}">
                <a16:creationId xmlns:a16="http://schemas.microsoft.com/office/drawing/2014/main" id="{0785D458-DDBD-405D-B18B-844E0C67C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297" y="2195266"/>
            <a:ext cx="816249" cy="1589211"/>
          </a:xfrm>
          <a:custGeom>
            <a:avLst/>
            <a:gdLst>
              <a:gd name="T0" fmla="*/ 1747 w 1748"/>
              <a:gd name="T1" fmla="*/ 739 h 3401"/>
              <a:gd name="T2" fmla="*/ 1747 w 1748"/>
              <a:gd name="T3" fmla="*/ 3400 h 3401"/>
              <a:gd name="T4" fmla="*/ 0 w 1748"/>
              <a:gd name="T5" fmla="*/ 2662 h 3401"/>
              <a:gd name="T6" fmla="*/ 0 w 1748"/>
              <a:gd name="T7" fmla="*/ 0 h 3401"/>
              <a:gd name="T8" fmla="*/ 1747 w 1748"/>
              <a:gd name="T9" fmla="*/ 739 h 3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8" h="3401">
                <a:moveTo>
                  <a:pt x="1747" y="739"/>
                </a:moveTo>
                <a:lnTo>
                  <a:pt x="1747" y="3400"/>
                </a:lnTo>
                <a:lnTo>
                  <a:pt x="0" y="2662"/>
                </a:lnTo>
                <a:lnTo>
                  <a:pt x="0" y="0"/>
                </a:lnTo>
                <a:lnTo>
                  <a:pt x="1747" y="739"/>
                </a:lnTo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3F157A31-4C70-4847-B96B-B6FA5CD93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044" y="2504839"/>
            <a:ext cx="1632497" cy="690514"/>
          </a:xfrm>
          <a:custGeom>
            <a:avLst/>
            <a:gdLst>
              <a:gd name="T0" fmla="*/ 1746 w 3494"/>
              <a:gd name="T1" fmla="*/ 0 h 1476"/>
              <a:gd name="T2" fmla="*/ 3493 w 3494"/>
              <a:gd name="T3" fmla="*/ 738 h 1476"/>
              <a:gd name="T4" fmla="*/ 1746 w 3494"/>
              <a:gd name="T5" fmla="*/ 1475 h 1476"/>
              <a:gd name="T6" fmla="*/ 0 w 3494"/>
              <a:gd name="T7" fmla="*/ 738 h 1476"/>
              <a:gd name="T8" fmla="*/ 1746 w 3494"/>
              <a:gd name="T9" fmla="*/ 0 h 1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4" h="1476">
                <a:moveTo>
                  <a:pt x="1746" y="0"/>
                </a:moveTo>
                <a:lnTo>
                  <a:pt x="3493" y="738"/>
                </a:lnTo>
                <a:lnTo>
                  <a:pt x="1746" y="1475"/>
                </a:lnTo>
                <a:lnTo>
                  <a:pt x="0" y="738"/>
                </a:lnTo>
                <a:lnTo>
                  <a:pt x="1746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2BA48F49-2801-4026-AA20-B73BC82D1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292" y="2849708"/>
            <a:ext cx="816249" cy="1277965"/>
          </a:xfrm>
          <a:custGeom>
            <a:avLst/>
            <a:gdLst>
              <a:gd name="T0" fmla="*/ 1747 w 1748"/>
              <a:gd name="T1" fmla="*/ 0 h 2735"/>
              <a:gd name="T2" fmla="*/ 1747 w 1748"/>
              <a:gd name="T3" fmla="*/ 1996 h 2735"/>
              <a:gd name="T4" fmla="*/ 0 w 1748"/>
              <a:gd name="T5" fmla="*/ 2734 h 2735"/>
              <a:gd name="T6" fmla="*/ 0 w 1748"/>
              <a:gd name="T7" fmla="*/ 737 h 2735"/>
              <a:gd name="T8" fmla="*/ 1747 w 1748"/>
              <a:gd name="T9" fmla="*/ 0 h 2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8" h="2735">
                <a:moveTo>
                  <a:pt x="1747" y="0"/>
                </a:moveTo>
                <a:lnTo>
                  <a:pt x="1747" y="1996"/>
                </a:lnTo>
                <a:lnTo>
                  <a:pt x="0" y="2734"/>
                </a:lnTo>
                <a:lnTo>
                  <a:pt x="0" y="737"/>
                </a:lnTo>
                <a:lnTo>
                  <a:pt x="1747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91ABA9B7-DF2C-4C8A-98C1-449B9F206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043" y="2849708"/>
            <a:ext cx="816249" cy="1277965"/>
          </a:xfrm>
          <a:custGeom>
            <a:avLst/>
            <a:gdLst>
              <a:gd name="T0" fmla="*/ 1746 w 1747"/>
              <a:gd name="T1" fmla="*/ 737 h 2735"/>
              <a:gd name="T2" fmla="*/ 1746 w 1747"/>
              <a:gd name="T3" fmla="*/ 2734 h 2735"/>
              <a:gd name="T4" fmla="*/ 0 w 1747"/>
              <a:gd name="T5" fmla="*/ 1996 h 2735"/>
              <a:gd name="T6" fmla="*/ 0 w 1747"/>
              <a:gd name="T7" fmla="*/ 0 h 2735"/>
              <a:gd name="T8" fmla="*/ 1746 w 1747"/>
              <a:gd name="T9" fmla="*/ 737 h 2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2735">
                <a:moveTo>
                  <a:pt x="1746" y="737"/>
                </a:moveTo>
                <a:lnTo>
                  <a:pt x="1746" y="2734"/>
                </a:lnTo>
                <a:lnTo>
                  <a:pt x="0" y="1996"/>
                </a:lnTo>
                <a:lnTo>
                  <a:pt x="0" y="0"/>
                </a:lnTo>
                <a:lnTo>
                  <a:pt x="1746" y="737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reeform 85">
            <a:extLst>
              <a:ext uri="{FF2B5EF4-FFF2-40B4-BE49-F238E27FC236}">
                <a16:creationId xmlns:a16="http://schemas.microsoft.com/office/drawing/2014/main" id="{78CB902E-BB9D-4390-A660-2CAEB3614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137" y="2849708"/>
            <a:ext cx="816249" cy="1277965"/>
          </a:xfrm>
          <a:custGeom>
            <a:avLst/>
            <a:gdLst>
              <a:gd name="T0" fmla="*/ 1747 w 1748"/>
              <a:gd name="T1" fmla="*/ 0 h 2735"/>
              <a:gd name="T2" fmla="*/ 1747 w 1748"/>
              <a:gd name="T3" fmla="*/ 1996 h 2735"/>
              <a:gd name="T4" fmla="*/ 0 w 1748"/>
              <a:gd name="T5" fmla="*/ 2734 h 2735"/>
              <a:gd name="T6" fmla="*/ 0 w 1748"/>
              <a:gd name="T7" fmla="*/ 737 h 2735"/>
              <a:gd name="T8" fmla="*/ 1747 w 1748"/>
              <a:gd name="T9" fmla="*/ 0 h 2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8" h="2735">
                <a:moveTo>
                  <a:pt x="1747" y="0"/>
                </a:moveTo>
                <a:lnTo>
                  <a:pt x="1747" y="1996"/>
                </a:lnTo>
                <a:lnTo>
                  <a:pt x="0" y="2734"/>
                </a:lnTo>
                <a:lnTo>
                  <a:pt x="0" y="737"/>
                </a:lnTo>
                <a:lnTo>
                  <a:pt x="1747" y="0"/>
                </a:lnTo>
              </a:path>
            </a:pathLst>
          </a:custGeom>
          <a:solidFill>
            <a:srgbClr val="000000">
              <a:alpha val="25098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86">
            <a:extLst>
              <a:ext uri="{FF2B5EF4-FFF2-40B4-BE49-F238E27FC236}">
                <a16:creationId xmlns:a16="http://schemas.microsoft.com/office/drawing/2014/main" id="{F8CEC6E1-BE7D-43E8-A9B9-E81A5088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888" y="2849708"/>
            <a:ext cx="816249" cy="1277965"/>
          </a:xfrm>
          <a:custGeom>
            <a:avLst/>
            <a:gdLst>
              <a:gd name="T0" fmla="*/ 1746 w 1747"/>
              <a:gd name="T1" fmla="*/ 737 h 2735"/>
              <a:gd name="T2" fmla="*/ 1746 w 1747"/>
              <a:gd name="T3" fmla="*/ 2734 h 2735"/>
              <a:gd name="T4" fmla="*/ 0 w 1747"/>
              <a:gd name="T5" fmla="*/ 1996 h 2735"/>
              <a:gd name="T6" fmla="*/ 0 w 1747"/>
              <a:gd name="T7" fmla="*/ 0 h 2735"/>
              <a:gd name="T8" fmla="*/ 1746 w 1747"/>
              <a:gd name="T9" fmla="*/ 737 h 2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2735">
                <a:moveTo>
                  <a:pt x="1746" y="737"/>
                </a:moveTo>
                <a:lnTo>
                  <a:pt x="1746" y="2734"/>
                </a:lnTo>
                <a:lnTo>
                  <a:pt x="0" y="1996"/>
                </a:lnTo>
                <a:lnTo>
                  <a:pt x="0" y="0"/>
                </a:lnTo>
                <a:lnTo>
                  <a:pt x="1746" y="737"/>
                </a:lnTo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23043E6B-90CA-42E0-8280-B4D35ADC9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11" y="3161540"/>
            <a:ext cx="1632497" cy="690514"/>
          </a:xfrm>
          <a:custGeom>
            <a:avLst/>
            <a:gdLst>
              <a:gd name="T0" fmla="*/ 1731 w 3492"/>
              <a:gd name="T1" fmla="*/ 0 h 1477"/>
              <a:gd name="T2" fmla="*/ 3491 w 3492"/>
              <a:gd name="T3" fmla="*/ 704 h 1477"/>
              <a:gd name="T4" fmla="*/ 1759 w 3492"/>
              <a:gd name="T5" fmla="*/ 1476 h 1477"/>
              <a:gd name="T6" fmla="*/ 0 w 3492"/>
              <a:gd name="T7" fmla="*/ 772 h 1477"/>
              <a:gd name="T8" fmla="*/ 1731 w 3492"/>
              <a:gd name="T9" fmla="*/ 0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2" h="1477">
                <a:moveTo>
                  <a:pt x="1731" y="0"/>
                </a:moveTo>
                <a:lnTo>
                  <a:pt x="3491" y="704"/>
                </a:lnTo>
                <a:lnTo>
                  <a:pt x="1759" y="1476"/>
                </a:lnTo>
                <a:lnTo>
                  <a:pt x="0" y="772"/>
                </a:lnTo>
                <a:lnTo>
                  <a:pt x="1731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FC648B4D-A50F-4FEA-97E8-EA7F2576B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043" y="3490750"/>
            <a:ext cx="822432" cy="983209"/>
          </a:xfrm>
          <a:custGeom>
            <a:avLst/>
            <a:gdLst>
              <a:gd name="T0" fmla="*/ 1732 w 1759"/>
              <a:gd name="T1" fmla="*/ 0 h 2104"/>
              <a:gd name="T2" fmla="*/ 1758 w 1759"/>
              <a:gd name="T3" fmla="*/ 1331 h 2104"/>
              <a:gd name="T4" fmla="*/ 27 w 1759"/>
              <a:gd name="T5" fmla="*/ 2103 h 2104"/>
              <a:gd name="T6" fmla="*/ 0 w 1759"/>
              <a:gd name="T7" fmla="*/ 772 h 2104"/>
              <a:gd name="T8" fmla="*/ 1732 w 1759"/>
              <a:gd name="T9" fmla="*/ 0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9" h="2104">
                <a:moveTo>
                  <a:pt x="1732" y="0"/>
                </a:moveTo>
                <a:lnTo>
                  <a:pt x="1758" y="1331"/>
                </a:lnTo>
                <a:lnTo>
                  <a:pt x="27" y="2103"/>
                </a:lnTo>
                <a:lnTo>
                  <a:pt x="0" y="772"/>
                </a:lnTo>
                <a:lnTo>
                  <a:pt x="1732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58A16C94-153D-495C-A43F-0DCB9E75C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11" y="3521670"/>
            <a:ext cx="834801" cy="952290"/>
          </a:xfrm>
          <a:custGeom>
            <a:avLst/>
            <a:gdLst>
              <a:gd name="T0" fmla="*/ 1759 w 1787"/>
              <a:gd name="T1" fmla="*/ 704 h 2036"/>
              <a:gd name="T2" fmla="*/ 1786 w 1787"/>
              <a:gd name="T3" fmla="*/ 2035 h 2036"/>
              <a:gd name="T4" fmla="*/ 26 w 1787"/>
              <a:gd name="T5" fmla="*/ 1331 h 2036"/>
              <a:gd name="T6" fmla="*/ 0 w 1787"/>
              <a:gd name="T7" fmla="*/ 0 h 2036"/>
              <a:gd name="T8" fmla="*/ 1759 w 1787"/>
              <a:gd name="T9" fmla="*/ 704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7" h="2036">
                <a:moveTo>
                  <a:pt x="1759" y="704"/>
                </a:moveTo>
                <a:lnTo>
                  <a:pt x="1786" y="2035"/>
                </a:lnTo>
                <a:lnTo>
                  <a:pt x="26" y="1331"/>
                </a:lnTo>
                <a:lnTo>
                  <a:pt x="0" y="0"/>
                </a:lnTo>
                <a:lnTo>
                  <a:pt x="1759" y="70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88">
            <a:extLst>
              <a:ext uri="{FF2B5EF4-FFF2-40B4-BE49-F238E27FC236}">
                <a16:creationId xmlns:a16="http://schemas.microsoft.com/office/drawing/2014/main" id="{C0FE9CBE-6E34-444F-8719-CA1197A39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043" y="3490750"/>
            <a:ext cx="822432" cy="983209"/>
          </a:xfrm>
          <a:custGeom>
            <a:avLst/>
            <a:gdLst>
              <a:gd name="T0" fmla="*/ 1732 w 1759"/>
              <a:gd name="T1" fmla="*/ 0 h 2104"/>
              <a:gd name="T2" fmla="*/ 1758 w 1759"/>
              <a:gd name="T3" fmla="*/ 1331 h 2104"/>
              <a:gd name="T4" fmla="*/ 27 w 1759"/>
              <a:gd name="T5" fmla="*/ 2103 h 2104"/>
              <a:gd name="T6" fmla="*/ 0 w 1759"/>
              <a:gd name="T7" fmla="*/ 772 h 2104"/>
              <a:gd name="T8" fmla="*/ 1732 w 1759"/>
              <a:gd name="T9" fmla="*/ 0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9" h="2104">
                <a:moveTo>
                  <a:pt x="1732" y="0"/>
                </a:moveTo>
                <a:lnTo>
                  <a:pt x="1758" y="1331"/>
                </a:lnTo>
                <a:lnTo>
                  <a:pt x="27" y="2103"/>
                </a:lnTo>
                <a:lnTo>
                  <a:pt x="0" y="772"/>
                </a:lnTo>
                <a:lnTo>
                  <a:pt x="1732" y="0"/>
                </a:lnTo>
              </a:path>
            </a:pathLst>
          </a:custGeom>
          <a:solidFill>
            <a:srgbClr val="000000">
              <a:alpha val="25098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89">
            <a:extLst>
              <a:ext uri="{FF2B5EF4-FFF2-40B4-BE49-F238E27FC236}">
                <a16:creationId xmlns:a16="http://schemas.microsoft.com/office/drawing/2014/main" id="{5A1AD915-A643-4EC8-9ACB-9A37167DF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11" y="3521670"/>
            <a:ext cx="834801" cy="952290"/>
          </a:xfrm>
          <a:custGeom>
            <a:avLst/>
            <a:gdLst>
              <a:gd name="T0" fmla="*/ 1759 w 1787"/>
              <a:gd name="T1" fmla="*/ 704 h 2036"/>
              <a:gd name="T2" fmla="*/ 1786 w 1787"/>
              <a:gd name="T3" fmla="*/ 2035 h 2036"/>
              <a:gd name="T4" fmla="*/ 26 w 1787"/>
              <a:gd name="T5" fmla="*/ 1331 h 2036"/>
              <a:gd name="T6" fmla="*/ 0 w 1787"/>
              <a:gd name="T7" fmla="*/ 0 h 2036"/>
              <a:gd name="T8" fmla="*/ 1759 w 1787"/>
              <a:gd name="T9" fmla="*/ 704 h 2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7" h="2036">
                <a:moveTo>
                  <a:pt x="1759" y="704"/>
                </a:moveTo>
                <a:lnTo>
                  <a:pt x="1786" y="2035"/>
                </a:lnTo>
                <a:lnTo>
                  <a:pt x="26" y="1331"/>
                </a:lnTo>
                <a:lnTo>
                  <a:pt x="0" y="0"/>
                </a:lnTo>
                <a:lnTo>
                  <a:pt x="1759" y="704"/>
                </a:lnTo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507D4324-A10B-46A5-8666-0F266DF6D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795" y="4160653"/>
            <a:ext cx="816249" cy="657533"/>
          </a:xfrm>
          <a:custGeom>
            <a:avLst/>
            <a:gdLst>
              <a:gd name="T0" fmla="*/ 1746 w 1747"/>
              <a:gd name="T1" fmla="*/ 0 h 1406"/>
              <a:gd name="T2" fmla="*/ 1746 w 1747"/>
              <a:gd name="T3" fmla="*/ 666 h 1406"/>
              <a:gd name="T4" fmla="*/ 0 w 1747"/>
              <a:gd name="T5" fmla="*/ 1405 h 1406"/>
              <a:gd name="T6" fmla="*/ 0 w 1747"/>
              <a:gd name="T7" fmla="*/ 739 h 1406"/>
              <a:gd name="T8" fmla="*/ 1746 w 1747"/>
              <a:gd name="T9" fmla="*/ 0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1406">
                <a:moveTo>
                  <a:pt x="1746" y="0"/>
                </a:moveTo>
                <a:lnTo>
                  <a:pt x="1746" y="666"/>
                </a:lnTo>
                <a:lnTo>
                  <a:pt x="0" y="1405"/>
                </a:lnTo>
                <a:lnTo>
                  <a:pt x="0" y="739"/>
                </a:lnTo>
                <a:lnTo>
                  <a:pt x="1746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A210EB7A-D9BB-4145-837A-1D5793CEB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546" y="4160653"/>
            <a:ext cx="816249" cy="657533"/>
          </a:xfrm>
          <a:custGeom>
            <a:avLst/>
            <a:gdLst>
              <a:gd name="T0" fmla="*/ 1746 w 1747"/>
              <a:gd name="T1" fmla="*/ 739 h 1406"/>
              <a:gd name="T2" fmla="*/ 1746 w 1747"/>
              <a:gd name="T3" fmla="*/ 1405 h 1406"/>
              <a:gd name="T4" fmla="*/ 0 w 1747"/>
              <a:gd name="T5" fmla="*/ 666 h 1406"/>
              <a:gd name="T6" fmla="*/ 0 w 1747"/>
              <a:gd name="T7" fmla="*/ 0 h 1406"/>
              <a:gd name="T8" fmla="*/ 1746 w 1747"/>
              <a:gd name="T9" fmla="*/ 739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1406">
                <a:moveTo>
                  <a:pt x="1746" y="739"/>
                </a:moveTo>
                <a:lnTo>
                  <a:pt x="1746" y="1405"/>
                </a:lnTo>
                <a:lnTo>
                  <a:pt x="0" y="666"/>
                </a:lnTo>
                <a:lnTo>
                  <a:pt x="0" y="0"/>
                </a:lnTo>
                <a:lnTo>
                  <a:pt x="1746" y="73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0299AE21-5659-475A-8A5C-0549A4357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547" y="3816426"/>
            <a:ext cx="1632497" cy="690514"/>
          </a:xfrm>
          <a:custGeom>
            <a:avLst/>
            <a:gdLst>
              <a:gd name="T0" fmla="*/ 1746 w 3493"/>
              <a:gd name="T1" fmla="*/ 0 h 1477"/>
              <a:gd name="T2" fmla="*/ 3492 w 3493"/>
              <a:gd name="T3" fmla="*/ 737 h 1477"/>
              <a:gd name="T4" fmla="*/ 1746 w 3493"/>
              <a:gd name="T5" fmla="*/ 1476 h 1477"/>
              <a:gd name="T6" fmla="*/ 0 w 3493"/>
              <a:gd name="T7" fmla="*/ 737 h 1477"/>
              <a:gd name="T8" fmla="*/ 1746 w 3493"/>
              <a:gd name="T9" fmla="*/ 0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3" h="1477">
                <a:moveTo>
                  <a:pt x="1746" y="0"/>
                </a:moveTo>
                <a:lnTo>
                  <a:pt x="3492" y="737"/>
                </a:lnTo>
                <a:lnTo>
                  <a:pt x="1746" y="1476"/>
                </a:lnTo>
                <a:lnTo>
                  <a:pt x="0" y="737"/>
                </a:lnTo>
                <a:lnTo>
                  <a:pt x="1746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91">
            <a:extLst>
              <a:ext uri="{FF2B5EF4-FFF2-40B4-BE49-F238E27FC236}">
                <a16:creationId xmlns:a16="http://schemas.microsoft.com/office/drawing/2014/main" id="{A699DD0C-CE41-4649-9156-7B2B90D6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795" y="4160653"/>
            <a:ext cx="816249" cy="657533"/>
          </a:xfrm>
          <a:custGeom>
            <a:avLst/>
            <a:gdLst>
              <a:gd name="T0" fmla="*/ 1746 w 1747"/>
              <a:gd name="T1" fmla="*/ 0 h 1406"/>
              <a:gd name="T2" fmla="*/ 1746 w 1747"/>
              <a:gd name="T3" fmla="*/ 666 h 1406"/>
              <a:gd name="T4" fmla="*/ 0 w 1747"/>
              <a:gd name="T5" fmla="*/ 1405 h 1406"/>
              <a:gd name="T6" fmla="*/ 0 w 1747"/>
              <a:gd name="T7" fmla="*/ 739 h 1406"/>
              <a:gd name="T8" fmla="*/ 1746 w 1747"/>
              <a:gd name="T9" fmla="*/ 0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1406">
                <a:moveTo>
                  <a:pt x="1746" y="0"/>
                </a:moveTo>
                <a:lnTo>
                  <a:pt x="1746" y="666"/>
                </a:lnTo>
                <a:lnTo>
                  <a:pt x="0" y="1405"/>
                </a:lnTo>
                <a:lnTo>
                  <a:pt x="0" y="739"/>
                </a:lnTo>
                <a:lnTo>
                  <a:pt x="1746" y="0"/>
                </a:lnTo>
              </a:path>
            </a:pathLst>
          </a:custGeom>
          <a:solidFill>
            <a:srgbClr val="000000">
              <a:alpha val="25098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92">
            <a:extLst>
              <a:ext uri="{FF2B5EF4-FFF2-40B4-BE49-F238E27FC236}">
                <a16:creationId xmlns:a16="http://schemas.microsoft.com/office/drawing/2014/main" id="{3CA8CDA7-D8EB-43EA-B285-21C69B214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546" y="4160653"/>
            <a:ext cx="816249" cy="657533"/>
          </a:xfrm>
          <a:custGeom>
            <a:avLst/>
            <a:gdLst>
              <a:gd name="T0" fmla="*/ 1746 w 1747"/>
              <a:gd name="T1" fmla="*/ 739 h 1406"/>
              <a:gd name="T2" fmla="*/ 1746 w 1747"/>
              <a:gd name="T3" fmla="*/ 1405 h 1406"/>
              <a:gd name="T4" fmla="*/ 0 w 1747"/>
              <a:gd name="T5" fmla="*/ 666 h 1406"/>
              <a:gd name="T6" fmla="*/ 0 w 1747"/>
              <a:gd name="T7" fmla="*/ 0 h 1406"/>
              <a:gd name="T8" fmla="*/ 1746 w 1747"/>
              <a:gd name="T9" fmla="*/ 739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1406">
                <a:moveTo>
                  <a:pt x="1746" y="739"/>
                </a:moveTo>
                <a:lnTo>
                  <a:pt x="1746" y="1405"/>
                </a:lnTo>
                <a:lnTo>
                  <a:pt x="0" y="666"/>
                </a:lnTo>
                <a:lnTo>
                  <a:pt x="0" y="0"/>
                </a:lnTo>
                <a:lnTo>
                  <a:pt x="1746" y="739"/>
                </a:lnTo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EEB0F1-DF64-0349-BA26-6E5130EAAAFF}"/>
              </a:ext>
            </a:extLst>
          </p:cNvPr>
          <p:cNvSpPr txBox="1"/>
          <p:nvPr/>
        </p:nvSpPr>
        <p:spPr>
          <a:xfrm>
            <a:off x="3658398" y="3679910"/>
            <a:ext cx="842795" cy="830997"/>
          </a:xfrm>
          <a:prstGeom prst="rect">
            <a:avLst/>
          </a:prstGeom>
          <a:noFill/>
          <a:scene3d>
            <a:camera prst="isometricTopUp">
              <a:rot lat="19334318" lon="18553884" rev="3806100"/>
            </a:camera>
            <a:lightRig rig="threePt" dir="t"/>
          </a:scene3d>
        </p:spPr>
        <p:txBody>
          <a:bodyPr wrap="none" rtlCol="0" anchor="b">
            <a:spAutoFit/>
          </a:bodyPr>
          <a:lstStyle/>
          <a:p>
            <a:pPr algn="ctr"/>
            <a:r>
              <a:rPr lang="en-US" sz="4800" b="1" spc="-10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7BB1FB-1627-744E-9AFF-B81030E74532}"/>
              </a:ext>
            </a:extLst>
          </p:cNvPr>
          <p:cNvSpPr txBox="1"/>
          <p:nvPr/>
        </p:nvSpPr>
        <p:spPr>
          <a:xfrm>
            <a:off x="4468462" y="3025025"/>
            <a:ext cx="842795" cy="830997"/>
          </a:xfrm>
          <a:prstGeom prst="rect">
            <a:avLst/>
          </a:prstGeom>
          <a:noFill/>
          <a:scene3d>
            <a:camera prst="isometricTopUp">
              <a:rot lat="19334318" lon="18553884" rev="3806100"/>
            </a:camera>
            <a:lightRig rig="threePt" dir="t"/>
          </a:scene3d>
        </p:spPr>
        <p:txBody>
          <a:bodyPr wrap="none" rtlCol="0" anchor="b">
            <a:spAutoFit/>
          </a:bodyPr>
          <a:lstStyle/>
          <a:p>
            <a:pPr algn="ctr"/>
            <a:r>
              <a:rPr lang="en-US" sz="4800" b="1" spc="-10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A4D3DCC-E670-C946-B6C7-5805B9E3D85C}"/>
              </a:ext>
            </a:extLst>
          </p:cNvPr>
          <p:cNvSpPr txBox="1"/>
          <p:nvPr/>
        </p:nvSpPr>
        <p:spPr>
          <a:xfrm>
            <a:off x="5278525" y="2367935"/>
            <a:ext cx="842795" cy="830997"/>
          </a:xfrm>
          <a:prstGeom prst="rect">
            <a:avLst/>
          </a:prstGeom>
          <a:noFill/>
          <a:scene3d>
            <a:camera prst="isometricTopUp">
              <a:rot lat="19334318" lon="18553884" rev="3806100"/>
            </a:camera>
            <a:lightRig rig="threePt" dir="t"/>
          </a:scene3d>
        </p:spPr>
        <p:txBody>
          <a:bodyPr wrap="none" rtlCol="0" anchor="b">
            <a:spAutoFit/>
          </a:bodyPr>
          <a:lstStyle/>
          <a:p>
            <a:pPr algn="ctr"/>
            <a:r>
              <a:rPr lang="en-US" sz="4800" b="1" spc="-10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855A78-ED5A-F345-8A26-1880B5583747}"/>
              </a:ext>
            </a:extLst>
          </p:cNvPr>
          <p:cNvSpPr txBox="1"/>
          <p:nvPr/>
        </p:nvSpPr>
        <p:spPr>
          <a:xfrm>
            <a:off x="6109299" y="1717462"/>
            <a:ext cx="842795" cy="830997"/>
          </a:xfrm>
          <a:prstGeom prst="rect">
            <a:avLst/>
          </a:prstGeom>
          <a:noFill/>
          <a:scene3d>
            <a:camera prst="isometricTopUp">
              <a:rot lat="19334318" lon="18553884" rev="3806100"/>
            </a:camera>
            <a:lightRig rig="threePt" dir="t"/>
          </a:scene3d>
        </p:spPr>
        <p:txBody>
          <a:bodyPr wrap="none" rtlCol="0" anchor="b">
            <a:spAutoFit/>
          </a:bodyPr>
          <a:lstStyle/>
          <a:p>
            <a:pPr algn="ctr"/>
            <a:r>
              <a:rPr lang="en-US" sz="4800" b="1" spc="-10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3AA9A91-4E0C-3C43-BDCA-DCB1E2BF69C1}"/>
              </a:ext>
            </a:extLst>
          </p:cNvPr>
          <p:cNvSpPr txBox="1"/>
          <p:nvPr/>
        </p:nvSpPr>
        <p:spPr>
          <a:xfrm>
            <a:off x="6923391" y="1056991"/>
            <a:ext cx="842795" cy="830997"/>
          </a:xfrm>
          <a:prstGeom prst="rect">
            <a:avLst/>
          </a:prstGeom>
          <a:noFill/>
          <a:scene3d>
            <a:camera prst="isometricTopUp">
              <a:rot lat="19334318" lon="18553884" rev="3806100"/>
            </a:camera>
            <a:lightRig rig="threePt" dir="t"/>
          </a:scene3d>
        </p:spPr>
        <p:txBody>
          <a:bodyPr wrap="none" rtlCol="0" anchor="b">
            <a:spAutoFit/>
          </a:bodyPr>
          <a:lstStyle/>
          <a:p>
            <a:pPr algn="ctr"/>
            <a:r>
              <a:rPr lang="en-US" sz="4800" b="1" spc="-10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EE0617-D5B5-8415-1FAF-36BB439F3339}"/>
              </a:ext>
            </a:extLst>
          </p:cNvPr>
          <p:cNvSpPr txBox="1"/>
          <p:nvPr/>
        </p:nvSpPr>
        <p:spPr>
          <a:xfrm>
            <a:off x="65314" y="1"/>
            <a:ext cx="9078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AUDIT ACTION PLAN IMPLEMENTATION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20F9C-A0DF-3D98-5D44-99EB35396D95}"/>
              </a:ext>
            </a:extLst>
          </p:cNvPr>
          <p:cNvSpPr txBox="1"/>
          <p:nvPr/>
        </p:nvSpPr>
        <p:spPr>
          <a:xfrm>
            <a:off x="659450" y="3339445"/>
            <a:ext cx="2142284" cy="638636"/>
          </a:xfrm>
          <a:prstGeom prst="rect">
            <a:avLst/>
          </a:prstGeom>
          <a:solidFill>
            <a:srgbClr val="F6BB00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ts val="1350"/>
              </a:lnSpc>
            </a:pPr>
            <a:endParaRPr lang="en-US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</a:pPr>
            <a:r>
              <a:rPr lang="en-US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% is 100% then click complete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33F97-4A5E-8A52-6DD1-65C50F88B62B}"/>
              </a:ext>
            </a:extLst>
          </p:cNvPr>
          <p:cNvSpPr txBox="1"/>
          <p:nvPr/>
        </p:nvSpPr>
        <p:spPr>
          <a:xfrm>
            <a:off x="5773070" y="4230417"/>
            <a:ext cx="3321308" cy="153631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ts val="1350"/>
              </a:lnSpc>
            </a:pPr>
            <a:endParaRPr lang="en-US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</a:pPr>
            <a:r>
              <a:rPr lang="en-US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Not Yet Started</a:t>
            </a:r>
          </a:p>
          <a:p>
            <a:pPr>
              <a:lnSpc>
                <a:spcPts val="1350"/>
              </a:lnSpc>
            </a:pPr>
            <a:endParaRPr lang="en-US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</a:pPr>
            <a:r>
              <a:rPr lang="en-US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 progress</a:t>
            </a:r>
          </a:p>
          <a:p>
            <a:pPr>
              <a:lnSpc>
                <a:spcPts val="1350"/>
              </a:lnSpc>
            </a:pPr>
            <a:endParaRPr lang="en-US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</a:pPr>
            <a:r>
              <a:rPr lang="en-US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Completed</a:t>
            </a:r>
          </a:p>
          <a:p>
            <a:pPr>
              <a:lnSpc>
                <a:spcPts val="1350"/>
              </a:lnSpc>
            </a:pPr>
            <a:endParaRPr lang="en-US" b="1" spc="-1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50"/>
              </a:lnSpc>
            </a:pPr>
            <a:r>
              <a:rPr lang="en-US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4.Agreed finding addressed</a:t>
            </a:r>
          </a:p>
        </p:txBody>
      </p:sp>
    </p:spTree>
    <p:extLst>
      <p:ext uri="{BB962C8B-B14F-4D97-AF65-F5344CB8AC3E}">
        <p14:creationId xmlns:p14="http://schemas.microsoft.com/office/powerpoint/2010/main" val="797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6E55A-5413-2CB5-A097-B19FF9217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E479-00F6-3845-9971-C3E09E60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32" y="0"/>
            <a:ext cx="7151299" cy="97478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2775B-58B9-AF60-322B-794F5009B5F4}"/>
              </a:ext>
            </a:extLst>
          </p:cNvPr>
          <p:cNvSpPr txBox="1"/>
          <p:nvPr/>
        </p:nvSpPr>
        <p:spPr>
          <a:xfrm>
            <a:off x="65314" y="1023437"/>
            <a:ext cx="8789437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Detailed audit action plan (Excel and PDF)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b="1" i="0" dirty="0">
                <a:solidFill>
                  <a:srgbClr val="2B2B2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FMCMM Report (Maturity level trends)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06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AA29E3C-D349-46C2-9C6C-E01AD4792696}"/>
              </a:ext>
            </a:extLst>
          </p:cNvPr>
          <p:cNvSpPr txBox="1">
            <a:spLocks/>
          </p:cNvSpPr>
          <p:nvPr/>
        </p:nvSpPr>
        <p:spPr>
          <a:xfrm>
            <a:off x="801898" y="1115474"/>
            <a:ext cx="7529302" cy="4627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</a:rPr>
              <a:t>AUDIT ACTION PLAN:</a:t>
            </a:r>
          </a:p>
          <a:p>
            <a:pPr marL="0" indent="0">
              <a:buNone/>
            </a:pPr>
            <a:endParaRPr lang="en-US" sz="48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SYSTEM DEMONSTRATION</a:t>
            </a:r>
          </a:p>
          <a:p>
            <a:pPr marL="0" indent="0" algn="ctr">
              <a:buNone/>
            </a:pPr>
            <a:r>
              <a:rPr lang="en-ZA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https://trainingfmcmm.treasury.gov.za/login</a:t>
            </a:r>
            <a:r>
              <a:rPr lang="en-ZA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ZA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8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77F68-27A9-C660-77FD-6408A5246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ADA84F-BD29-0680-1EF2-A611199E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99" y="620039"/>
            <a:ext cx="8536487" cy="4982476"/>
          </a:xfrm>
        </p:spPr>
        <p:txBody>
          <a:bodyPr>
            <a:normAutofit/>
          </a:bodyPr>
          <a:lstStyle/>
          <a:p>
            <a:pPr algn="ctr"/>
            <a:r>
              <a:rPr lang="en-ZA" sz="5400" b="1" dirty="0">
                <a:latin typeface="+mn-lt"/>
              </a:rPr>
              <a:t>SESSION 2: FMCMM</a:t>
            </a:r>
          </a:p>
        </p:txBody>
      </p:sp>
    </p:spTree>
    <p:extLst>
      <p:ext uri="{BB962C8B-B14F-4D97-AF65-F5344CB8AC3E}">
        <p14:creationId xmlns:p14="http://schemas.microsoft.com/office/powerpoint/2010/main" val="52505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634D-8B58-4CFF-B310-CB91F4D0A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33" y="-39838"/>
            <a:ext cx="8536487" cy="945715"/>
          </a:xfrm>
        </p:spPr>
        <p:txBody>
          <a:bodyPr>
            <a:norm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OBJECTIVE OF THE FMCMM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D94A6F-AEBC-4FCE-AAB8-60CBC82EF5E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41774"/>
          <a:stretch/>
        </p:blipFill>
        <p:spPr>
          <a:xfrm>
            <a:off x="245734" y="1397674"/>
            <a:ext cx="3589634" cy="2031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E75D853-D1A4-4F7C-8405-4915E511B0B9}"/>
              </a:ext>
            </a:extLst>
          </p:cNvPr>
          <p:cNvSpPr txBox="1">
            <a:spLocks/>
          </p:cNvSpPr>
          <p:nvPr/>
        </p:nvSpPr>
        <p:spPr>
          <a:xfrm>
            <a:off x="3963099" y="1397676"/>
            <a:ext cx="4715220" cy="421935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 sz="1600" dirty="0">
                <a:solidFill>
                  <a:srgbClr val="000510"/>
                </a:solidFill>
                <a:cs typeface="Arial" panose="020B0604020202020204" pitchFamily="34" charset="0"/>
              </a:rPr>
              <a:t>The tools were designed to assess and improve the level of financial management maturity and capabilities within municipalities. They aim to: 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en-US" sz="1600" dirty="0">
                <a:solidFill>
                  <a:srgbClr val="000510"/>
                </a:solidFill>
                <a:cs typeface="Arial" panose="020B0604020202020204" pitchFamily="34" charset="0"/>
              </a:rPr>
              <a:t>Provide information that would </a:t>
            </a:r>
            <a:r>
              <a:rPr lang="en-US" sz="1600" b="1" dirty="0">
                <a:solidFill>
                  <a:srgbClr val="000510"/>
                </a:solidFill>
                <a:cs typeface="Arial" panose="020B0604020202020204" pitchFamily="34" charset="0"/>
              </a:rPr>
              <a:t>assist management to implement changes</a:t>
            </a:r>
            <a:r>
              <a:rPr lang="en-US" sz="1600" dirty="0">
                <a:solidFill>
                  <a:srgbClr val="000510"/>
                </a:solidFill>
                <a:cs typeface="Arial" panose="020B0604020202020204" pitchFamily="34" charset="0"/>
              </a:rPr>
              <a:t> to address shortcomings;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en-US" sz="1600" dirty="0">
                <a:solidFill>
                  <a:srgbClr val="000510"/>
                </a:solidFill>
                <a:cs typeface="Arial" panose="020B0604020202020204" pitchFamily="34" charset="0"/>
              </a:rPr>
              <a:t>Improve and develop </a:t>
            </a:r>
            <a:r>
              <a:rPr lang="en-US" sz="1600" b="1" dirty="0">
                <a:solidFill>
                  <a:srgbClr val="000510"/>
                </a:solidFill>
                <a:cs typeface="Arial" panose="020B0604020202020204" pitchFamily="34" charset="0"/>
              </a:rPr>
              <a:t>practices</a:t>
            </a:r>
            <a:r>
              <a:rPr lang="en-US" sz="1600" dirty="0">
                <a:solidFill>
                  <a:srgbClr val="000510"/>
                </a:solidFill>
                <a:cs typeface="Arial" panose="020B0604020202020204" pitchFamily="34" charset="0"/>
              </a:rPr>
              <a:t> for good financial management;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en-US" sz="1600" dirty="0">
                <a:solidFill>
                  <a:srgbClr val="000510"/>
                </a:solidFill>
                <a:cs typeface="Arial" panose="020B0604020202020204" pitchFamily="34" charset="0"/>
              </a:rPr>
              <a:t>Identify </a:t>
            </a:r>
            <a:r>
              <a:rPr lang="en-US" sz="1600" b="1" dirty="0">
                <a:solidFill>
                  <a:srgbClr val="000510"/>
                </a:solidFill>
                <a:cs typeface="Arial" panose="020B0604020202020204" pitchFamily="34" charset="0"/>
              </a:rPr>
              <a:t>risks</a:t>
            </a:r>
            <a:r>
              <a:rPr lang="en-US" sz="1600" dirty="0">
                <a:solidFill>
                  <a:srgbClr val="000510"/>
                </a:solidFill>
                <a:cs typeface="Arial" panose="020B0604020202020204" pitchFamily="34" charset="0"/>
              </a:rPr>
              <a:t> prevalent in the system and introduce mitigation measures to address them;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en-US" sz="1600" b="1" dirty="0">
                <a:solidFill>
                  <a:srgbClr val="000510"/>
                </a:solidFill>
                <a:cs typeface="Arial" panose="020B0604020202020204" pitchFamily="34" charset="0"/>
              </a:rPr>
              <a:t>Help </a:t>
            </a:r>
            <a:r>
              <a:rPr lang="en-US" sz="1600" dirty="0">
                <a:solidFill>
                  <a:srgbClr val="000510"/>
                </a:solidFill>
                <a:cs typeface="Arial" panose="020B0604020202020204" pitchFamily="34" charset="0"/>
              </a:rPr>
              <a:t>to sustain procedures and processes for effective and efficient financial management; and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en-US" sz="1600" dirty="0">
                <a:solidFill>
                  <a:srgbClr val="000510"/>
                </a:solidFill>
                <a:cs typeface="Arial" panose="020B0604020202020204" pitchFamily="34" charset="0"/>
              </a:rPr>
              <a:t>Serve as a </a:t>
            </a:r>
            <a:r>
              <a:rPr lang="en-US" sz="1600" b="1" dirty="0">
                <a:solidFill>
                  <a:srgbClr val="000510"/>
                </a:solidFill>
                <a:cs typeface="Arial" panose="020B0604020202020204" pitchFamily="34" charset="0"/>
              </a:rPr>
              <a:t>proactive</a:t>
            </a:r>
            <a:r>
              <a:rPr lang="en-US" sz="1600" dirty="0">
                <a:solidFill>
                  <a:srgbClr val="000510"/>
                </a:solidFill>
                <a:cs typeface="Arial" panose="020B0604020202020204" pitchFamily="34" charset="0"/>
              </a:rPr>
              <a:t> mechanism that would support improvements in financial management and contribute towards better audit outcomes</a:t>
            </a:r>
            <a:r>
              <a:rPr lang="en-US" sz="1700" dirty="0">
                <a:solidFill>
                  <a:srgbClr val="000510"/>
                </a:solidFill>
                <a:cs typeface="Arial" panose="020B0604020202020204" pitchFamily="34" charset="0"/>
              </a:rPr>
              <a:t>.</a:t>
            </a:r>
            <a:r>
              <a:rPr lang="en-US" sz="1700" b="1" dirty="0">
                <a:solidFill>
                  <a:srgbClr val="000510"/>
                </a:solidFill>
                <a:cs typeface="Arial" panose="020B0604020202020204" pitchFamily="34" charset="0"/>
              </a:rPr>
              <a:t> </a:t>
            </a:r>
            <a:endParaRPr lang="en-ZA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BD2AF-108A-4713-BF6E-6F5367EEF47F}"/>
              </a:ext>
            </a:extLst>
          </p:cNvPr>
          <p:cNvSpPr txBox="1"/>
          <p:nvPr/>
        </p:nvSpPr>
        <p:spPr>
          <a:xfrm>
            <a:off x="245733" y="3579160"/>
            <a:ext cx="3581953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defTabSz="896938" eaLnBrk="0" fontAlgn="base" hangingPunct="0">
              <a:spcBef>
                <a:spcPct val="20000"/>
              </a:spcBef>
              <a:spcAft>
                <a:spcPct val="0"/>
              </a:spcAft>
              <a:tabLst>
                <a:tab pos="536575" algn="l"/>
              </a:tabLst>
            </a:pPr>
            <a:r>
              <a:rPr lang="en-ZA" b="1" kern="0" dirty="0">
                <a:cs typeface="Arial" panose="020B0604020202020204" pitchFamily="34" charset="0"/>
              </a:rPr>
              <a:t>To guide municipalities in continuous improvement and innovation of sustainable financial management towards effective, efficient and economical service delivery excellence. </a:t>
            </a:r>
          </a:p>
        </p:txBody>
      </p:sp>
    </p:spTree>
    <p:extLst>
      <p:ext uri="{BB962C8B-B14F-4D97-AF65-F5344CB8AC3E}">
        <p14:creationId xmlns:p14="http://schemas.microsoft.com/office/powerpoint/2010/main" val="136186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06D1C18-BCD0-4F19-B3DC-B5443EFBA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806" y="1739718"/>
            <a:ext cx="1483479" cy="1021952"/>
          </a:xfrm>
          <a:custGeom>
            <a:avLst/>
            <a:gdLst>
              <a:gd name="T0" fmla="*/ 1951 w 3173"/>
              <a:gd name="T1" fmla="*/ 0 h 2186"/>
              <a:gd name="T2" fmla="*/ 1586 w 3173"/>
              <a:gd name="T3" fmla="*/ 346 h 2186"/>
              <a:gd name="T4" fmla="*/ 1221 w 3173"/>
              <a:gd name="T5" fmla="*/ 1 h 2186"/>
              <a:gd name="T6" fmla="*/ 0 w 3173"/>
              <a:gd name="T7" fmla="*/ 382 h 2186"/>
              <a:gd name="T8" fmla="*/ 1041 w 3173"/>
              <a:gd name="T9" fmla="*/ 2185 h 2186"/>
              <a:gd name="T10" fmla="*/ 2132 w 3173"/>
              <a:gd name="T11" fmla="*/ 2185 h 2186"/>
              <a:gd name="T12" fmla="*/ 3172 w 3173"/>
              <a:gd name="T13" fmla="*/ 382 h 2186"/>
              <a:gd name="T14" fmla="*/ 1951 w 3173"/>
              <a:gd name="T15" fmla="*/ 0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73" h="2186">
                <a:moveTo>
                  <a:pt x="1951" y="0"/>
                </a:moveTo>
                <a:cubicBezTo>
                  <a:pt x="1941" y="193"/>
                  <a:pt x="1781" y="346"/>
                  <a:pt x="1586" y="346"/>
                </a:cubicBezTo>
                <a:cubicBezTo>
                  <a:pt x="1391" y="346"/>
                  <a:pt x="1232" y="193"/>
                  <a:pt x="1221" y="1"/>
                </a:cubicBezTo>
                <a:cubicBezTo>
                  <a:pt x="794" y="48"/>
                  <a:pt x="379" y="177"/>
                  <a:pt x="0" y="382"/>
                </a:cubicBezTo>
                <a:lnTo>
                  <a:pt x="1041" y="2185"/>
                </a:lnTo>
                <a:cubicBezTo>
                  <a:pt x="1376" y="2023"/>
                  <a:pt x="1777" y="2013"/>
                  <a:pt x="2132" y="2185"/>
                </a:cubicBezTo>
                <a:lnTo>
                  <a:pt x="3172" y="382"/>
                </a:lnTo>
                <a:cubicBezTo>
                  <a:pt x="2782" y="171"/>
                  <a:pt x="2368" y="46"/>
                  <a:pt x="1951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0D8938C-1C33-457F-834E-AF839DF4A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830" y="3330337"/>
            <a:ext cx="1227991" cy="1283621"/>
          </a:xfrm>
          <a:custGeom>
            <a:avLst/>
            <a:gdLst>
              <a:gd name="T0" fmla="*/ 1982 w 2628"/>
              <a:gd name="T1" fmla="*/ 1880 h 2748"/>
              <a:gd name="T2" fmla="*/ 1865 w 2628"/>
              <a:gd name="T3" fmla="*/ 1391 h 2748"/>
              <a:gd name="T4" fmla="*/ 2347 w 2628"/>
              <a:gd name="T5" fmla="*/ 1248 h 2748"/>
              <a:gd name="T6" fmla="*/ 2627 w 2628"/>
              <a:gd name="T7" fmla="*/ 0 h 2748"/>
              <a:gd name="T8" fmla="*/ 546 w 2628"/>
              <a:gd name="T9" fmla="*/ 0 h 2748"/>
              <a:gd name="T10" fmla="*/ 0 w 2628"/>
              <a:gd name="T11" fmla="*/ 945 h 2748"/>
              <a:gd name="T12" fmla="*/ 1041 w 2628"/>
              <a:gd name="T13" fmla="*/ 2747 h 2748"/>
              <a:gd name="T14" fmla="*/ 1982 w 2628"/>
              <a:gd name="T15" fmla="*/ 1880 h 2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8" h="2748">
                <a:moveTo>
                  <a:pt x="1982" y="1880"/>
                </a:moveTo>
                <a:cubicBezTo>
                  <a:pt x="1821" y="1775"/>
                  <a:pt x="1768" y="1560"/>
                  <a:pt x="1865" y="1391"/>
                </a:cubicBezTo>
                <a:cubicBezTo>
                  <a:pt x="1963" y="1223"/>
                  <a:pt x="2175" y="1161"/>
                  <a:pt x="2347" y="1248"/>
                </a:cubicBezTo>
                <a:cubicBezTo>
                  <a:pt x="2519" y="855"/>
                  <a:pt x="2615" y="431"/>
                  <a:pt x="2627" y="0"/>
                </a:cubicBezTo>
                <a:lnTo>
                  <a:pt x="546" y="0"/>
                </a:lnTo>
                <a:cubicBezTo>
                  <a:pt x="518" y="371"/>
                  <a:pt x="326" y="724"/>
                  <a:pt x="0" y="945"/>
                </a:cubicBezTo>
                <a:lnTo>
                  <a:pt x="1041" y="2747"/>
                </a:lnTo>
                <a:cubicBezTo>
                  <a:pt x="1418" y="2515"/>
                  <a:pt x="1735" y="2218"/>
                  <a:pt x="1982" y="1880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B9770B8-7FAD-400A-925D-24ED0541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93" y="3330337"/>
            <a:ext cx="1227991" cy="1283621"/>
          </a:xfrm>
          <a:custGeom>
            <a:avLst/>
            <a:gdLst>
              <a:gd name="T0" fmla="*/ 279 w 2627"/>
              <a:gd name="T1" fmla="*/ 1249 h 2749"/>
              <a:gd name="T2" fmla="*/ 761 w 2627"/>
              <a:gd name="T3" fmla="*/ 1393 h 2749"/>
              <a:gd name="T4" fmla="*/ 644 w 2627"/>
              <a:gd name="T5" fmla="*/ 1882 h 2749"/>
              <a:gd name="T6" fmla="*/ 1586 w 2627"/>
              <a:gd name="T7" fmla="*/ 2748 h 2749"/>
              <a:gd name="T8" fmla="*/ 2626 w 2627"/>
              <a:gd name="T9" fmla="*/ 946 h 2749"/>
              <a:gd name="T10" fmla="*/ 2081 w 2627"/>
              <a:gd name="T11" fmla="*/ 0 h 2749"/>
              <a:gd name="T12" fmla="*/ 0 w 2627"/>
              <a:gd name="T13" fmla="*/ 0 h 2749"/>
              <a:gd name="T14" fmla="*/ 279 w 2627"/>
              <a:gd name="T15" fmla="*/ 1249 h 2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7" h="2749">
                <a:moveTo>
                  <a:pt x="279" y="1249"/>
                </a:moveTo>
                <a:cubicBezTo>
                  <a:pt x="451" y="1162"/>
                  <a:pt x="663" y="1224"/>
                  <a:pt x="761" y="1393"/>
                </a:cubicBezTo>
                <a:cubicBezTo>
                  <a:pt x="858" y="1562"/>
                  <a:pt x="806" y="1776"/>
                  <a:pt x="644" y="1882"/>
                </a:cubicBezTo>
                <a:cubicBezTo>
                  <a:pt x="899" y="2227"/>
                  <a:pt x="1219" y="2523"/>
                  <a:pt x="1586" y="2748"/>
                </a:cubicBezTo>
                <a:lnTo>
                  <a:pt x="2626" y="946"/>
                </a:lnTo>
                <a:cubicBezTo>
                  <a:pt x="2319" y="736"/>
                  <a:pt x="2109" y="394"/>
                  <a:pt x="2081" y="0"/>
                </a:cubicBezTo>
                <a:lnTo>
                  <a:pt x="0" y="0"/>
                </a:lnTo>
                <a:cubicBezTo>
                  <a:pt x="11" y="444"/>
                  <a:pt x="110" y="866"/>
                  <a:pt x="279" y="124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4114161-29A8-4F10-927A-6F9A5DC9D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830" y="1960179"/>
            <a:ext cx="1227991" cy="1283622"/>
          </a:xfrm>
          <a:custGeom>
            <a:avLst/>
            <a:gdLst>
              <a:gd name="T0" fmla="*/ 2347 w 2628"/>
              <a:gd name="T1" fmla="*/ 1499 h 2748"/>
              <a:gd name="T2" fmla="*/ 1865 w 2628"/>
              <a:gd name="T3" fmla="*/ 1356 h 2748"/>
              <a:gd name="T4" fmla="*/ 1982 w 2628"/>
              <a:gd name="T5" fmla="*/ 867 h 2748"/>
              <a:gd name="T6" fmla="*/ 1041 w 2628"/>
              <a:gd name="T7" fmla="*/ 0 h 2748"/>
              <a:gd name="T8" fmla="*/ 0 w 2628"/>
              <a:gd name="T9" fmla="*/ 1803 h 2748"/>
              <a:gd name="T10" fmla="*/ 546 w 2628"/>
              <a:gd name="T11" fmla="*/ 2747 h 2748"/>
              <a:gd name="T12" fmla="*/ 2627 w 2628"/>
              <a:gd name="T13" fmla="*/ 2747 h 2748"/>
              <a:gd name="T14" fmla="*/ 2347 w 2628"/>
              <a:gd name="T15" fmla="*/ 1499 h 2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8" h="2748">
                <a:moveTo>
                  <a:pt x="2347" y="1499"/>
                </a:moveTo>
                <a:cubicBezTo>
                  <a:pt x="2176" y="1586"/>
                  <a:pt x="1963" y="1525"/>
                  <a:pt x="1865" y="1356"/>
                </a:cubicBezTo>
                <a:cubicBezTo>
                  <a:pt x="1768" y="1187"/>
                  <a:pt x="1821" y="972"/>
                  <a:pt x="1982" y="867"/>
                </a:cubicBezTo>
                <a:cubicBezTo>
                  <a:pt x="1727" y="521"/>
                  <a:pt x="1408" y="226"/>
                  <a:pt x="1041" y="0"/>
                </a:cubicBezTo>
                <a:lnTo>
                  <a:pt x="0" y="1803"/>
                </a:lnTo>
                <a:cubicBezTo>
                  <a:pt x="308" y="2012"/>
                  <a:pt x="517" y="2355"/>
                  <a:pt x="546" y="2747"/>
                </a:cubicBezTo>
                <a:lnTo>
                  <a:pt x="2627" y="2747"/>
                </a:lnTo>
                <a:cubicBezTo>
                  <a:pt x="2615" y="2304"/>
                  <a:pt x="2516" y="1882"/>
                  <a:pt x="2347" y="1499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55E9C80-1574-4C62-BE10-6CCB480A7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148" y="1960179"/>
            <a:ext cx="1227991" cy="1283622"/>
          </a:xfrm>
          <a:custGeom>
            <a:avLst/>
            <a:gdLst>
              <a:gd name="T0" fmla="*/ 2347 w 2628"/>
              <a:gd name="T1" fmla="*/ 1499 h 2749"/>
              <a:gd name="T2" fmla="*/ 1865 w 2628"/>
              <a:gd name="T3" fmla="*/ 1356 h 2749"/>
              <a:gd name="T4" fmla="*/ 1982 w 2628"/>
              <a:gd name="T5" fmla="*/ 867 h 2749"/>
              <a:gd name="T6" fmla="*/ 1041 w 2628"/>
              <a:gd name="T7" fmla="*/ 0 h 2749"/>
              <a:gd name="T8" fmla="*/ 0 w 2628"/>
              <a:gd name="T9" fmla="*/ 1803 h 2749"/>
              <a:gd name="T10" fmla="*/ 546 w 2628"/>
              <a:gd name="T11" fmla="*/ 2748 h 2749"/>
              <a:gd name="T12" fmla="*/ 2627 w 2628"/>
              <a:gd name="T13" fmla="*/ 2748 h 2749"/>
              <a:gd name="T14" fmla="*/ 2347 w 2628"/>
              <a:gd name="T15" fmla="*/ 1499 h 2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8" h="2749">
                <a:moveTo>
                  <a:pt x="2347" y="1499"/>
                </a:moveTo>
                <a:cubicBezTo>
                  <a:pt x="2176" y="1586"/>
                  <a:pt x="1963" y="1525"/>
                  <a:pt x="1865" y="1356"/>
                </a:cubicBezTo>
                <a:cubicBezTo>
                  <a:pt x="1768" y="1187"/>
                  <a:pt x="1820" y="972"/>
                  <a:pt x="1982" y="867"/>
                </a:cubicBezTo>
                <a:cubicBezTo>
                  <a:pt x="1727" y="521"/>
                  <a:pt x="1408" y="226"/>
                  <a:pt x="1041" y="0"/>
                </a:cubicBezTo>
                <a:lnTo>
                  <a:pt x="0" y="1803"/>
                </a:lnTo>
                <a:cubicBezTo>
                  <a:pt x="308" y="2013"/>
                  <a:pt x="517" y="2355"/>
                  <a:pt x="546" y="2748"/>
                </a:cubicBezTo>
                <a:lnTo>
                  <a:pt x="2627" y="2748"/>
                </a:lnTo>
                <a:cubicBezTo>
                  <a:pt x="2615" y="2304"/>
                  <a:pt x="2516" y="1883"/>
                  <a:pt x="2347" y="1499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5A5263E-E44D-4648-A73E-1CA34736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93" y="1960179"/>
            <a:ext cx="1227991" cy="1283622"/>
          </a:xfrm>
          <a:custGeom>
            <a:avLst/>
            <a:gdLst>
              <a:gd name="T0" fmla="*/ 644 w 2627"/>
              <a:gd name="T1" fmla="*/ 867 h 2748"/>
              <a:gd name="T2" fmla="*/ 761 w 2627"/>
              <a:gd name="T3" fmla="*/ 1356 h 2748"/>
              <a:gd name="T4" fmla="*/ 280 w 2627"/>
              <a:gd name="T5" fmla="*/ 1499 h 2748"/>
              <a:gd name="T6" fmla="*/ 0 w 2627"/>
              <a:gd name="T7" fmla="*/ 2747 h 2748"/>
              <a:gd name="T8" fmla="*/ 2081 w 2627"/>
              <a:gd name="T9" fmla="*/ 2747 h 2748"/>
              <a:gd name="T10" fmla="*/ 2626 w 2627"/>
              <a:gd name="T11" fmla="*/ 1803 h 2748"/>
              <a:gd name="T12" fmla="*/ 1586 w 2627"/>
              <a:gd name="T13" fmla="*/ 0 h 2748"/>
              <a:gd name="T14" fmla="*/ 644 w 2627"/>
              <a:gd name="T15" fmla="*/ 867 h 2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7" h="2748">
                <a:moveTo>
                  <a:pt x="644" y="867"/>
                </a:moveTo>
                <a:cubicBezTo>
                  <a:pt x="806" y="972"/>
                  <a:pt x="859" y="1187"/>
                  <a:pt x="761" y="1356"/>
                </a:cubicBezTo>
                <a:cubicBezTo>
                  <a:pt x="664" y="1525"/>
                  <a:pt x="452" y="1586"/>
                  <a:pt x="280" y="1499"/>
                </a:cubicBezTo>
                <a:cubicBezTo>
                  <a:pt x="107" y="1893"/>
                  <a:pt x="12" y="2316"/>
                  <a:pt x="0" y="2747"/>
                </a:cubicBezTo>
                <a:lnTo>
                  <a:pt x="2081" y="2747"/>
                </a:lnTo>
                <a:cubicBezTo>
                  <a:pt x="2108" y="2377"/>
                  <a:pt x="2300" y="2024"/>
                  <a:pt x="2626" y="1803"/>
                </a:cubicBezTo>
                <a:lnTo>
                  <a:pt x="1586" y="0"/>
                </a:lnTo>
                <a:cubicBezTo>
                  <a:pt x="1208" y="232"/>
                  <a:pt x="892" y="528"/>
                  <a:pt x="644" y="86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7BE476A-98C9-407D-A5FE-D47501FA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488" y="3814527"/>
            <a:ext cx="1483479" cy="1021952"/>
          </a:xfrm>
          <a:custGeom>
            <a:avLst/>
            <a:gdLst>
              <a:gd name="T0" fmla="*/ 1951 w 3173"/>
              <a:gd name="T1" fmla="*/ 2185 h 2186"/>
              <a:gd name="T2" fmla="*/ 1586 w 3173"/>
              <a:gd name="T3" fmla="*/ 1839 h 2186"/>
              <a:gd name="T4" fmla="*/ 1221 w 3173"/>
              <a:gd name="T5" fmla="*/ 2185 h 2186"/>
              <a:gd name="T6" fmla="*/ 0 w 3173"/>
              <a:gd name="T7" fmla="*/ 1803 h 2186"/>
              <a:gd name="T8" fmla="*/ 1041 w 3173"/>
              <a:gd name="T9" fmla="*/ 0 h 2186"/>
              <a:gd name="T10" fmla="*/ 2132 w 3173"/>
              <a:gd name="T11" fmla="*/ 0 h 2186"/>
              <a:gd name="T12" fmla="*/ 3172 w 3173"/>
              <a:gd name="T13" fmla="*/ 1803 h 2186"/>
              <a:gd name="T14" fmla="*/ 1951 w 3173"/>
              <a:gd name="T15" fmla="*/ 2185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73" h="2186">
                <a:moveTo>
                  <a:pt x="1951" y="2185"/>
                </a:moveTo>
                <a:cubicBezTo>
                  <a:pt x="1941" y="1993"/>
                  <a:pt x="1782" y="1839"/>
                  <a:pt x="1586" y="1839"/>
                </a:cubicBezTo>
                <a:cubicBezTo>
                  <a:pt x="1391" y="1839"/>
                  <a:pt x="1232" y="1992"/>
                  <a:pt x="1221" y="2185"/>
                </a:cubicBezTo>
                <a:cubicBezTo>
                  <a:pt x="795" y="2137"/>
                  <a:pt x="379" y="2008"/>
                  <a:pt x="0" y="1803"/>
                </a:cubicBezTo>
                <a:lnTo>
                  <a:pt x="1041" y="0"/>
                </a:lnTo>
                <a:cubicBezTo>
                  <a:pt x="1376" y="162"/>
                  <a:pt x="1777" y="172"/>
                  <a:pt x="2132" y="0"/>
                </a:cubicBezTo>
                <a:lnTo>
                  <a:pt x="3172" y="1803"/>
                </a:lnTo>
                <a:cubicBezTo>
                  <a:pt x="2783" y="2014"/>
                  <a:pt x="2368" y="2139"/>
                  <a:pt x="1951" y="2185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8638F0C-C2F7-4E78-B093-4A2EDDFB5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75" y="3330337"/>
            <a:ext cx="1227991" cy="1283621"/>
          </a:xfrm>
          <a:custGeom>
            <a:avLst/>
            <a:gdLst>
              <a:gd name="T0" fmla="*/ 280 w 2628"/>
              <a:gd name="T1" fmla="*/ 1249 h 2749"/>
              <a:gd name="T2" fmla="*/ 762 w 2628"/>
              <a:gd name="T3" fmla="*/ 1393 h 2749"/>
              <a:gd name="T4" fmla="*/ 645 w 2628"/>
              <a:gd name="T5" fmla="*/ 1882 h 2749"/>
              <a:gd name="T6" fmla="*/ 1587 w 2628"/>
              <a:gd name="T7" fmla="*/ 2748 h 2749"/>
              <a:gd name="T8" fmla="*/ 2627 w 2628"/>
              <a:gd name="T9" fmla="*/ 946 h 2749"/>
              <a:gd name="T10" fmla="*/ 2082 w 2628"/>
              <a:gd name="T11" fmla="*/ 0 h 2749"/>
              <a:gd name="T12" fmla="*/ 0 w 2628"/>
              <a:gd name="T13" fmla="*/ 0 h 2749"/>
              <a:gd name="T14" fmla="*/ 280 w 2628"/>
              <a:gd name="T15" fmla="*/ 1249 h 2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8" h="2749">
                <a:moveTo>
                  <a:pt x="280" y="1249"/>
                </a:moveTo>
                <a:cubicBezTo>
                  <a:pt x="452" y="1162"/>
                  <a:pt x="664" y="1224"/>
                  <a:pt x="762" y="1393"/>
                </a:cubicBezTo>
                <a:cubicBezTo>
                  <a:pt x="859" y="1562"/>
                  <a:pt x="807" y="1776"/>
                  <a:pt x="645" y="1882"/>
                </a:cubicBezTo>
                <a:cubicBezTo>
                  <a:pt x="900" y="2227"/>
                  <a:pt x="1220" y="2523"/>
                  <a:pt x="1587" y="2748"/>
                </a:cubicBezTo>
                <a:lnTo>
                  <a:pt x="2627" y="946"/>
                </a:lnTo>
                <a:cubicBezTo>
                  <a:pt x="2320" y="736"/>
                  <a:pt x="2110" y="394"/>
                  <a:pt x="2082" y="0"/>
                </a:cubicBezTo>
                <a:lnTo>
                  <a:pt x="0" y="0"/>
                </a:lnTo>
                <a:cubicBezTo>
                  <a:pt x="12" y="444"/>
                  <a:pt x="111" y="866"/>
                  <a:pt x="280" y="1249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B5743383-382B-4EFA-AF82-318924670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308" y="1811831"/>
            <a:ext cx="4293368" cy="2717191"/>
          </a:xfrm>
          <a:custGeom>
            <a:avLst/>
            <a:gdLst>
              <a:gd name="connsiteX0" fmla="*/ 1707520 w 11445999"/>
              <a:gd name="connsiteY0" fmla="*/ 7129829 h 7243955"/>
              <a:gd name="connsiteX1" fmla="*/ 1833395 w 11445999"/>
              <a:gd name="connsiteY1" fmla="*/ 7213276 h 7243955"/>
              <a:gd name="connsiteX2" fmla="*/ 1813454 w 11445999"/>
              <a:gd name="connsiteY2" fmla="*/ 7243955 h 7243955"/>
              <a:gd name="connsiteX3" fmla="*/ 1686333 w 11445999"/>
              <a:gd name="connsiteY3" fmla="*/ 7160508 h 7243955"/>
              <a:gd name="connsiteX4" fmla="*/ 1462541 w 11445999"/>
              <a:gd name="connsiteY4" fmla="*/ 6948564 h 7243955"/>
              <a:gd name="connsiteX5" fmla="*/ 1580734 w 11445999"/>
              <a:gd name="connsiteY5" fmla="*/ 7043629 h 7243955"/>
              <a:gd name="connsiteX6" fmla="*/ 1558573 w 11445999"/>
              <a:gd name="connsiteY6" fmla="*/ 7073649 h 7243955"/>
              <a:gd name="connsiteX7" fmla="*/ 1439149 w 11445999"/>
              <a:gd name="connsiteY7" fmla="*/ 6978584 h 7243955"/>
              <a:gd name="connsiteX8" fmla="*/ 1239921 w 11445999"/>
              <a:gd name="connsiteY8" fmla="*/ 6745324 h 7243955"/>
              <a:gd name="connsiteX9" fmla="*/ 1350026 w 11445999"/>
              <a:gd name="connsiteY9" fmla="*/ 6848549 h 7243955"/>
              <a:gd name="connsiteX10" fmla="*/ 1325283 w 11445999"/>
              <a:gd name="connsiteY10" fmla="*/ 6875910 h 7243955"/>
              <a:gd name="connsiteX11" fmla="*/ 1213941 w 11445999"/>
              <a:gd name="connsiteY11" fmla="*/ 6772685 h 7243955"/>
              <a:gd name="connsiteX12" fmla="*/ 1028319 w 11445999"/>
              <a:gd name="connsiteY12" fmla="*/ 6531101 h 7243955"/>
              <a:gd name="connsiteX13" fmla="*/ 1130300 w 11445999"/>
              <a:gd name="connsiteY13" fmla="*/ 6641206 h 7243955"/>
              <a:gd name="connsiteX14" fmla="*/ 1104183 w 11445999"/>
              <a:gd name="connsiteY14" fmla="*/ 6667186 h 7243955"/>
              <a:gd name="connsiteX15" fmla="*/ 999714 w 11445999"/>
              <a:gd name="connsiteY15" fmla="*/ 6555844 h 7243955"/>
              <a:gd name="connsiteX16" fmla="*/ 831990 w 11445999"/>
              <a:gd name="connsiteY16" fmla="*/ 6294903 h 7243955"/>
              <a:gd name="connsiteX17" fmla="*/ 927057 w 11445999"/>
              <a:gd name="connsiteY17" fmla="*/ 6413096 h 7243955"/>
              <a:gd name="connsiteX18" fmla="*/ 898287 w 11445999"/>
              <a:gd name="connsiteY18" fmla="*/ 6436488 h 7243955"/>
              <a:gd name="connsiteX19" fmla="*/ 801969 w 11445999"/>
              <a:gd name="connsiteY19" fmla="*/ 6318295 h 7243955"/>
              <a:gd name="connsiteX20" fmla="*/ 658101 w 11445999"/>
              <a:gd name="connsiteY20" fmla="*/ 6047723 h 7243955"/>
              <a:gd name="connsiteX21" fmla="*/ 740321 w 11445999"/>
              <a:gd name="connsiteY21" fmla="*/ 6172352 h 7243955"/>
              <a:gd name="connsiteX22" fmla="*/ 709642 w 11445999"/>
              <a:gd name="connsiteY22" fmla="*/ 6194785 h 7243955"/>
              <a:gd name="connsiteX23" fmla="*/ 626195 w 11445999"/>
              <a:gd name="connsiteY23" fmla="*/ 6067664 h 7243955"/>
              <a:gd name="connsiteX24" fmla="*/ 506100 w 11445999"/>
              <a:gd name="connsiteY24" fmla="*/ 5784062 h 7243955"/>
              <a:gd name="connsiteX25" fmla="*/ 581004 w 11445999"/>
              <a:gd name="connsiteY25" fmla="*/ 5917693 h 7243955"/>
              <a:gd name="connsiteX26" fmla="*/ 548545 w 11445999"/>
              <a:gd name="connsiteY26" fmla="*/ 5936603 h 7243955"/>
              <a:gd name="connsiteX27" fmla="*/ 472393 w 11445999"/>
              <a:gd name="connsiteY27" fmla="*/ 5802972 h 7243955"/>
              <a:gd name="connsiteX28" fmla="*/ 9494273 w 11445999"/>
              <a:gd name="connsiteY28" fmla="*/ 5701667 h 7243955"/>
              <a:gd name="connsiteX29" fmla="*/ 9633191 w 11445999"/>
              <a:gd name="connsiteY29" fmla="*/ 5706550 h 7243955"/>
              <a:gd name="connsiteX30" fmla="*/ 9644355 w 11445999"/>
              <a:gd name="connsiteY30" fmla="*/ 5706550 h 7243955"/>
              <a:gd name="connsiteX31" fmla="*/ 9644355 w 11445999"/>
              <a:gd name="connsiteY31" fmla="*/ 5744389 h 7243955"/>
              <a:gd name="connsiteX32" fmla="*/ 9633191 w 11445999"/>
              <a:gd name="connsiteY32" fmla="*/ 5744389 h 7243955"/>
              <a:gd name="connsiteX33" fmla="*/ 9491793 w 11445999"/>
              <a:gd name="connsiteY33" fmla="*/ 5739507 h 7243955"/>
              <a:gd name="connsiteX34" fmla="*/ 9945613 w 11445999"/>
              <a:gd name="connsiteY34" fmla="*/ 5679695 h 7243955"/>
              <a:gd name="connsiteX35" fmla="*/ 9951935 w 11445999"/>
              <a:gd name="connsiteY35" fmla="*/ 5718264 h 7243955"/>
              <a:gd name="connsiteX36" fmla="*/ 9797699 w 11445999"/>
              <a:gd name="connsiteY36" fmla="*/ 5738833 h 7243955"/>
              <a:gd name="connsiteX37" fmla="*/ 9793905 w 11445999"/>
              <a:gd name="connsiteY37" fmla="*/ 5700265 h 7243955"/>
              <a:gd name="connsiteX38" fmla="*/ 9945613 w 11445999"/>
              <a:gd name="connsiteY38" fmla="*/ 5679695 h 7243955"/>
              <a:gd name="connsiteX39" fmla="*/ 9194223 w 11445999"/>
              <a:gd name="connsiteY39" fmla="*/ 5652232 h 7243955"/>
              <a:gd name="connsiteX40" fmla="*/ 9342231 w 11445999"/>
              <a:gd name="connsiteY40" fmla="*/ 5684110 h 7243955"/>
              <a:gd name="connsiteX41" fmla="*/ 9337213 w 11445999"/>
              <a:gd name="connsiteY41" fmla="*/ 5722363 h 7243955"/>
              <a:gd name="connsiteX42" fmla="*/ 9184189 w 11445999"/>
              <a:gd name="connsiteY42" fmla="*/ 5690485 h 7243955"/>
              <a:gd name="connsiteX43" fmla="*/ 10236019 w 11445999"/>
              <a:gd name="connsiteY43" fmla="*/ 5602794 h 7243955"/>
              <a:gd name="connsiteX44" fmla="*/ 10248563 w 11445999"/>
              <a:gd name="connsiteY44" fmla="*/ 5638458 h 7243955"/>
              <a:gd name="connsiteX45" fmla="*/ 10100559 w 11445999"/>
              <a:gd name="connsiteY45" fmla="*/ 5683960 h 7243955"/>
              <a:gd name="connsiteX46" fmla="*/ 10090525 w 11445999"/>
              <a:gd name="connsiteY46" fmla="*/ 5648296 h 7243955"/>
              <a:gd name="connsiteX47" fmla="*/ 10236019 w 11445999"/>
              <a:gd name="connsiteY47" fmla="*/ 5602794 h 7243955"/>
              <a:gd name="connsiteX48" fmla="*/ 8914991 w 11445999"/>
              <a:gd name="connsiteY48" fmla="*/ 5553360 h 7243955"/>
              <a:gd name="connsiteX49" fmla="*/ 9056589 w 11445999"/>
              <a:gd name="connsiteY49" fmla="*/ 5610144 h 7243955"/>
              <a:gd name="connsiteX50" fmla="*/ 9045211 w 11445999"/>
              <a:gd name="connsiteY50" fmla="*/ 5645476 h 7243955"/>
              <a:gd name="connsiteX51" fmla="*/ 8898557 w 11445999"/>
              <a:gd name="connsiteY51" fmla="*/ 5588692 h 7243955"/>
              <a:gd name="connsiteX52" fmla="*/ 369249 w 11445999"/>
              <a:gd name="connsiteY52" fmla="*/ 5514906 h 7243955"/>
              <a:gd name="connsiteX53" fmla="*/ 432723 w 11445999"/>
              <a:gd name="connsiteY53" fmla="*/ 5655239 h 7243955"/>
              <a:gd name="connsiteX54" fmla="*/ 398545 w 11445999"/>
              <a:gd name="connsiteY54" fmla="*/ 5672939 h 7243955"/>
              <a:gd name="connsiteX55" fmla="*/ 335071 w 11445999"/>
              <a:gd name="connsiteY55" fmla="*/ 5531341 h 7243955"/>
              <a:gd name="connsiteX56" fmla="*/ 10510113 w 11445999"/>
              <a:gd name="connsiteY56" fmla="*/ 5476459 h 7243955"/>
              <a:gd name="connsiteX57" fmla="*/ 10528719 w 11445999"/>
              <a:gd name="connsiteY57" fmla="*/ 5510005 h 7243955"/>
              <a:gd name="connsiteX58" fmla="*/ 10392281 w 11445999"/>
              <a:gd name="connsiteY58" fmla="*/ 5579581 h 7243955"/>
              <a:gd name="connsiteX59" fmla="*/ 10376157 w 11445999"/>
              <a:gd name="connsiteY59" fmla="*/ 5546035 h 7243955"/>
              <a:gd name="connsiteX60" fmla="*/ 10510113 w 11445999"/>
              <a:gd name="connsiteY60" fmla="*/ 5476459 h 7243955"/>
              <a:gd name="connsiteX61" fmla="*/ 8650835 w 11445999"/>
              <a:gd name="connsiteY61" fmla="*/ 5410543 h 7243955"/>
              <a:gd name="connsiteX62" fmla="*/ 8781945 w 11445999"/>
              <a:gd name="connsiteY62" fmla="*/ 5490401 h 7243955"/>
              <a:gd name="connsiteX63" fmla="*/ 8763035 w 11445999"/>
              <a:gd name="connsiteY63" fmla="*/ 5524625 h 7243955"/>
              <a:gd name="connsiteX64" fmla="*/ 8629405 w 11445999"/>
              <a:gd name="connsiteY64" fmla="*/ 5443500 h 7243955"/>
              <a:gd name="connsiteX65" fmla="*/ 10753747 w 11445999"/>
              <a:gd name="connsiteY65" fmla="*/ 5306176 h 7243955"/>
              <a:gd name="connsiteX66" fmla="*/ 10775907 w 11445999"/>
              <a:gd name="connsiteY66" fmla="*/ 5335472 h 7243955"/>
              <a:gd name="connsiteX67" fmla="*/ 10655253 w 11445999"/>
              <a:gd name="connsiteY67" fmla="*/ 5425800 h 7243955"/>
              <a:gd name="connsiteX68" fmla="*/ 10634323 w 11445999"/>
              <a:gd name="connsiteY68" fmla="*/ 5395284 h 7243955"/>
              <a:gd name="connsiteX69" fmla="*/ 10753747 w 11445999"/>
              <a:gd name="connsiteY69" fmla="*/ 5306176 h 7243955"/>
              <a:gd name="connsiteX70" fmla="*/ 256815 w 11445999"/>
              <a:gd name="connsiteY70" fmla="*/ 5229274 h 7243955"/>
              <a:gd name="connsiteX71" fmla="*/ 311821 w 11445999"/>
              <a:gd name="connsiteY71" fmla="*/ 5373519 h 7243955"/>
              <a:gd name="connsiteX72" fmla="*/ 276003 w 11445999"/>
              <a:gd name="connsiteY72" fmla="*/ 5387317 h 7243955"/>
              <a:gd name="connsiteX73" fmla="*/ 219718 w 11445999"/>
              <a:gd name="connsiteY73" fmla="*/ 5243071 h 7243955"/>
              <a:gd name="connsiteX74" fmla="*/ 8414255 w 11445999"/>
              <a:gd name="connsiteY74" fmla="*/ 5218289 h 7243955"/>
              <a:gd name="connsiteX75" fmla="*/ 8529267 w 11445999"/>
              <a:gd name="connsiteY75" fmla="*/ 5318731 h 7243955"/>
              <a:gd name="connsiteX76" fmla="*/ 8506517 w 11445999"/>
              <a:gd name="connsiteY76" fmla="*/ 5348863 h 7243955"/>
              <a:gd name="connsiteX77" fmla="*/ 8387713 w 11445999"/>
              <a:gd name="connsiteY77" fmla="*/ 5247166 h 7243955"/>
              <a:gd name="connsiteX78" fmla="*/ 10973055 w 11445999"/>
              <a:gd name="connsiteY78" fmla="*/ 5097444 h 7243955"/>
              <a:gd name="connsiteX79" fmla="*/ 11001131 w 11445999"/>
              <a:gd name="connsiteY79" fmla="*/ 5122187 h 7243955"/>
              <a:gd name="connsiteX80" fmla="*/ 10897375 w 11445999"/>
              <a:gd name="connsiteY80" fmla="*/ 5233532 h 7243955"/>
              <a:gd name="connsiteX81" fmla="*/ 10870521 w 11445999"/>
              <a:gd name="connsiteY81" fmla="*/ 5206314 h 7243955"/>
              <a:gd name="connsiteX82" fmla="*/ 10973055 w 11445999"/>
              <a:gd name="connsiteY82" fmla="*/ 5097444 h 7243955"/>
              <a:gd name="connsiteX83" fmla="*/ 8214201 w 11445999"/>
              <a:gd name="connsiteY83" fmla="*/ 4998571 h 7243955"/>
              <a:gd name="connsiteX84" fmla="*/ 8309575 w 11445999"/>
              <a:gd name="connsiteY84" fmla="*/ 5115308 h 7243955"/>
              <a:gd name="connsiteX85" fmla="*/ 8281087 w 11445999"/>
              <a:gd name="connsiteY85" fmla="*/ 5140145 h 7243955"/>
              <a:gd name="connsiteX86" fmla="*/ 8184473 w 11445999"/>
              <a:gd name="connsiteY86" fmla="*/ 5020925 h 7243955"/>
              <a:gd name="connsiteX87" fmla="*/ 169860 w 11445999"/>
              <a:gd name="connsiteY87" fmla="*/ 4943641 h 7243955"/>
              <a:gd name="connsiteX88" fmla="*/ 212959 w 11445999"/>
              <a:gd name="connsiteY88" fmla="*/ 5090395 h 7243955"/>
              <a:gd name="connsiteX89" fmla="*/ 174930 w 11445999"/>
              <a:gd name="connsiteY89" fmla="*/ 5101684 h 7243955"/>
              <a:gd name="connsiteX90" fmla="*/ 131831 w 11445999"/>
              <a:gd name="connsiteY90" fmla="*/ 4953675 h 7243955"/>
              <a:gd name="connsiteX91" fmla="*/ 11150485 w 11445999"/>
              <a:gd name="connsiteY91" fmla="*/ 4855755 h 7243955"/>
              <a:gd name="connsiteX92" fmla="*/ 11182389 w 11445999"/>
              <a:gd name="connsiteY92" fmla="*/ 4875530 h 7243955"/>
              <a:gd name="connsiteX93" fmla="*/ 11098945 w 11445999"/>
              <a:gd name="connsiteY93" fmla="*/ 5002830 h 7243955"/>
              <a:gd name="connsiteX94" fmla="*/ 11068267 w 11445999"/>
              <a:gd name="connsiteY94" fmla="*/ 4979347 h 7243955"/>
              <a:gd name="connsiteX95" fmla="*/ 11150485 w 11445999"/>
              <a:gd name="connsiteY95" fmla="*/ 4855755 h 7243955"/>
              <a:gd name="connsiteX96" fmla="*/ 8053393 w 11445999"/>
              <a:gd name="connsiteY96" fmla="*/ 4740405 h 7243955"/>
              <a:gd name="connsiteX97" fmla="*/ 8128297 w 11445999"/>
              <a:gd name="connsiteY97" fmla="*/ 4874036 h 7243955"/>
              <a:gd name="connsiteX98" fmla="*/ 8095838 w 11445999"/>
              <a:gd name="connsiteY98" fmla="*/ 4892946 h 7243955"/>
              <a:gd name="connsiteX99" fmla="*/ 8019686 w 11445999"/>
              <a:gd name="connsiteY99" fmla="*/ 4759315 h 7243955"/>
              <a:gd name="connsiteX100" fmla="*/ 104170 w 11445999"/>
              <a:gd name="connsiteY100" fmla="*/ 4647023 h 7243955"/>
              <a:gd name="connsiteX101" fmla="*/ 136050 w 11445999"/>
              <a:gd name="connsiteY101" fmla="*/ 4796286 h 7243955"/>
              <a:gd name="connsiteX102" fmla="*/ 97794 w 11445999"/>
              <a:gd name="connsiteY102" fmla="*/ 4805066 h 7243955"/>
              <a:gd name="connsiteX103" fmla="*/ 65915 w 11445999"/>
              <a:gd name="connsiteY103" fmla="*/ 4653295 h 7243955"/>
              <a:gd name="connsiteX104" fmla="*/ 11284181 w 11445999"/>
              <a:gd name="connsiteY104" fmla="*/ 4581108 h 7243955"/>
              <a:gd name="connsiteX105" fmla="*/ 11319675 w 11445999"/>
              <a:gd name="connsiteY105" fmla="*/ 4596279 h 7243955"/>
              <a:gd name="connsiteX106" fmla="*/ 11256295 w 11445999"/>
              <a:gd name="connsiteY106" fmla="*/ 4739141 h 7243955"/>
              <a:gd name="connsiteX107" fmla="*/ 11222069 w 11445999"/>
              <a:gd name="connsiteY107" fmla="*/ 4721441 h 7243955"/>
              <a:gd name="connsiteX108" fmla="*/ 11284181 w 11445999"/>
              <a:gd name="connsiteY108" fmla="*/ 4581108 h 7243955"/>
              <a:gd name="connsiteX109" fmla="*/ 7940234 w 11445999"/>
              <a:gd name="connsiteY109" fmla="*/ 4460264 h 7243955"/>
              <a:gd name="connsiteX110" fmla="*/ 7990985 w 11445999"/>
              <a:gd name="connsiteY110" fmla="*/ 4603255 h 7243955"/>
              <a:gd name="connsiteX111" fmla="*/ 7955088 w 11445999"/>
              <a:gd name="connsiteY111" fmla="*/ 4618307 h 7243955"/>
              <a:gd name="connsiteX112" fmla="*/ 7904336 w 11445999"/>
              <a:gd name="connsiteY112" fmla="*/ 4472807 h 7243955"/>
              <a:gd name="connsiteX113" fmla="*/ 57795 w 11445999"/>
              <a:gd name="connsiteY113" fmla="*/ 4344913 h 7243955"/>
              <a:gd name="connsiteX114" fmla="*/ 75707 w 11445999"/>
              <a:gd name="connsiteY114" fmla="*/ 4497885 h 7243955"/>
              <a:gd name="connsiteX115" fmla="*/ 39884 w 11445999"/>
              <a:gd name="connsiteY115" fmla="*/ 4502942 h 7243955"/>
              <a:gd name="connsiteX116" fmla="*/ 21972 w 11445999"/>
              <a:gd name="connsiteY116" fmla="*/ 4349970 h 7243955"/>
              <a:gd name="connsiteX117" fmla="*/ 11369749 w 11445999"/>
              <a:gd name="connsiteY117" fmla="*/ 4295476 h 7243955"/>
              <a:gd name="connsiteX118" fmla="*/ 11407569 w 11445999"/>
              <a:gd name="connsiteY118" fmla="*/ 4303002 h 7243955"/>
              <a:gd name="connsiteX119" fmla="*/ 11369749 w 11445999"/>
              <a:gd name="connsiteY119" fmla="*/ 4453519 h 7243955"/>
              <a:gd name="connsiteX120" fmla="*/ 11331929 w 11445999"/>
              <a:gd name="connsiteY120" fmla="*/ 4442230 h 7243955"/>
              <a:gd name="connsiteX121" fmla="*/ 11369749 w 11445999"/>
              <a:gd name="connsiteY121" fmla="*/ 4295476 h 7243955"/>
              <a:gd name="connsiteX122" fmla="*/ 7875731 w 11445999"/>
              <a:gd name="connsiteY122" fmla="*/ 4169140 h 7243955"/>
              <a:gd name="connsiteX123" fmla="*/ 7903092 w 11445999"/>
              <a:gd name="connsiteY123" fmla="*/ 4319653 h 7243955"/>
              <a:gd name="connsiteX124" fmla="*/ 7865782 w 11445999"/>
              <a:gd name="connsiteY124" fmla="*/ 4327179 h 7243955"/>
              <a:gd name="connsiteX125" fmla="*/ 7838421 w 11445999"/>
              <a:gd name="connsiteY125" fmla="*/ 4175412 h 7243955"/>
              <a:gd name="connsiteX126" fmla="*/ 40331 w 11445999"/>
              <a:gd name="connsiteY126" fmla="*/ 4042800 h 7243955"/>
              <a:gd name="connsiteX127" fmla="*/ 48137 w 11445999"/>
              <a:gd name="connsiteY127" fmla="*/ 4192911 h 7243955"/>
              <a:gd name="connsiteX128" fmla="*/ 7806 w 11445999"/>
              <a:gd name="connsiteY128" fmla="*/ 4195372 h 7243955"/>
              <a:gd name="connsiteX129" fmla="*/ 0 w 11445999"/>
              <a:gd name="connsiteY129" fmla="*/ 4044031 h 7243955"/>
              <a:gd name="connsiteX130" fmla="*/ 11404407 w 11445999"/>
              <a:gd name="connsiteY130" fmla="*/ 3993366 h 7243955"/>
              <a:gd name="connsiteX131" fmla="*/ 11440581 w 11445999"/>
              <a:gd name="connsiteY131" fmla="*/ 3994597 h 7243955"/>
              <a:gd name="connsiteX132" fmla="*/ 11429727 w 11445999"/>
              <a:gd name="connsiteY132" fmla="*/ 4145938 h 7243955"/>
              <a:gd name="connsiteX133" fmla="*/ 11392349 w 11445999"/>
              <a:gd name="connsiteY133" fmla="*/ 4142247 h 7243955"/>
              <a:gd name="connsiteX134" fmla="*/ 11404407 w 11445999"/>
              <a:gd name="connsiteY134" fmla="*/ 3993366 h 7243955"/>
              <a:gd name="connsiteX135" fmla="*/ 7860713 w 11445999"/>
              <a:gd name="connsiteY135" fmla="*/ 3867026 h 7243955"/>
              <a:gd name="connsiteX136" fmla="*/ 7862006 w 11445999"/>
              <a:gd name="connsiteY136" fmla="*/ 3932238 h 7243955"/>
              <a:gd name="connsiteX137" fmla="*/ 7864591 w 11445999"/>
              <a:gd name="connsiteY137" fmla="*/ 4017137 h 7243955"/>
              <a:gd name="connsiteX138" fmla="*/ 7824525 w 11445999"/>
              <a:gd name="connsiteY138" fmla="*/ 4019598 h 7243955"/>
              <a:gd name="connsiteX139" fmla="*/ 7821940 w 11445999"/>
              <a:gd name="connsiteY139" fmla="*/ 3932238 h 7243955"/>
              <a:gd name="connsiteX140" fmla="*/ 7821940 w 11445999"/>
              <a:gd name="connsiteY140" fmla="*/ 3868257 h 7243955"/>
              <a:gd name="connsiteX141" fmla="*/ 5022 w 11445999"/>
              <a:gd name="connsiteY141" fmla="*/ 3740690 h 7243955"/>
              <a:gd name="connsiteX142" fmla="*/ 42687 w 11445999"/>
              <a:gd name="connsiteY142" fmla="*/ 3743171 h 7243955"/>
              <a:gd name="connsiteX143" fmla="*/ 38921 w 11445999"/>
              <a:gd name="connsiteY143" fmla="*/ 3893252 h 7243955"/>
              <a:gd name="connsiteX144" fmla="*/ 0 w 11445999"/>
              <a:gd name="connsiteY144" fmla="*/ 3893252 h 7243955"/>
              <a:gd name="connsiteX145" fmla="*/ 5022 w 11445999"/>
              <a:gd name="connsiteY145" fmla="*/ 3740690 h 7243955"/>
              <a:gd name="connsiteX146" fmla="*/ 11430671 w 11445999"/>
              <a:gd name="connsiteY146" fmla="*/ 3691253 h 7243955"/>
              <a:gd name="connsiteX147" fmla="*/ 11445999 w 11445999"/>
              <a:gd name="connsiteY147" fmla="*/ 3846757 h 7243955"/>
              <a:gd name="connsiteX148" fmla="*/ 11406399 w 11445999"/>
              <a:gd name="connsiteY148" fmla="*/ 3849286 h 7243955"/>
              <a:gd name="connsiteX149" fmla="*/ 11392349 w 11445999"/>
              <a:gd name="connsiteY149" fmla="*/ 3697575 h 7243955"/>
              <a:gd name="connsiteX150" fmla="*/ 7837349 w 11445999"/>
              <a:gd name="connsiteY150" fmla="*/ 3559421 h 7243955"/>
              <a:gd name="connsiteX151" fmla="*/ 7848201 w 11445999"/>
              <a:gd name="connsiteY151" fmla="*/ 3710762 h 7243955"/>
              <a:gd name="connsiteX152" fmla="*/ 7810821 w 11445999"/>
              <a:gd name="connsiteY152" fmla="*/ 3711993 h 7243955"/>
              <a:gd name="connsiteX153" fmla="*/ 7799969 w 11445999"/>
              <a:gd name="connsiteY153" fmla="*/ 3563112 h 7243955"/>
              <a:gd name="connsiteX154" fmla="*/ 26854 w 11445999"/>
              <a:gd name="connsiteY154" fmla="*/ 3433086 h 7243955"/>
              <a:gd name="connsiteX155" fmla="*/ 64694 w 11445999"/>
              <a:gd name="connsiteY155" fmla="*/ 3436879 h 7243955"/>
              <a:gd name="connsiteX156" fmla="*/ 48826 w 11445999"/>
              <a:gd name="connsiteY156" fmla="*/ 3591115 h 7243955"/>
              <a:gd name="connsiteX157" fmla="*/ 10986 w 11445999"/>
              <a:gd name="connsiteY157" fmla="*/ 3587322 h 7243955"/>
              <a:gd name="connsiteX158" fmla="*/ 26854 w 11445999"/>
              <a:gd name="connsiteY158" fmla="*/ 3433086 h 7243955"/>
              <a:gd name="connsiteX159" fmla="*/ 11362993 w 11445999"/>
              <a:gd name="connsiteY159" fmla="*/ 3389143 h 7243955"/>
              <a:gd name="connsiteX160" fmla="*/ 11402073 w 11445999"/>
              <a:gd name="connsiteY160" fmla="*/ 3539656 h 7243955"/>
              <a:gd name="connsiteX161" fmla="*/ 11365513 w 11445999"/>
              <a:gd name="connsiteY161" fmla="*/ 3547182 h 7243955"/>
              <a:gd name="connsiteX162" fmla="*/ 11326433 w 11445999"/>
              <a:gd name="connsiteY162" fmla="*/ 3401686 h 7243955"/>
              <a:gd name="connsiteX163" fmla="*/ 7801586 w 11445999"/>
              <a:gd name="connsiteY163" fmla="*/ 3257312 h 7243955"/>
              <a:gd name="connsiteX164" fmla="*/ 7826143 w 11445999"/>
              <a:gd name="connsiteY164" fmla="*/ 3410284 h 7243955"/>
              <a:gd name="connsiteX165" fmla="*/ 7786077 w 11445999"/>
              <a:gd name="connsiteY165" fmla="*/ 3415341 h 7243955"/>
              <a:gd name="connsiteX166" fmla="*/ 7761520 w 11445999"/>
              <a:gd name="connsiteY166" fmla="*/ 3263633 h 7243955"/>
              <a:gd name="connsiteX167" fmla="*/ 76292 w 11445999"/>
              <a:gd name="connsiteY167" fmla="*/ 3130973 h 7243955"/>
              <a:gd name="connsiteX168" fmla="*/ 114132 w 11445999"/>
              <a:gd name="connsiteY168" fmla="*/ 3138559 h 7243955"/>
              <a:gd name="connsiteX169" fmla="*/ 86057 w 11445999"/>
              <a:gd name="connsiteY169" fmla="*/ 3289006 h 7243955"/>
              <a:gd name="connsiteX170" fmla="*/ 49438 w 11445999"/>
              <a:gd name="connsiteY170" fmla="*/ 3282685 h 7243955"/>
              <a:gd name="connsiteX171" fmla="*/ 76292 w 11445999"/>
              <a:gd name="connsiteY171" fmla="*/ 3130973 h 7243955"/>
              <a:gd name="connsiteX172" fmla="*/ 11244453 w 11445999"/>
              <a:gd name="connsiteY172" fmla="*/ 3103511 h 7243955"/>
              <a:gd name="connsiteX173" fmla="*/ 11308721 w 11445999"/>
              <a:gd name="connsiteY173" fmla="*/ 3241318 h 7243955"/>
              <a:gd name="connsiteX174" fmla="*/ 11272879 w 11445999"/>
              <a:gd name="connsiteY174" fmla="*/ 3256083 h 7243955"/>
              <a:gd name="connsiteX175" fmla="*/ 11211083 w 11445999"/>
              <a:gd name="connsiteY175" fmla="*/ 3120737 h 7243955"/>
              <a:gd name="connsiteX176" fmla="*/ 7736801 w 11445999"/>
              <a:gd name="connsiteY176" fmla="*/ 2960693 h 7243955"/>
              <a:gd name="connsiteX177" fmla="*/ 7771275 w 11445999"/>
              <a:gd name="connsiteY177" fmla="*/ 3111206 h 7243955"/>
              <a:gd name="connsiteX178" fmla="*/ 7734339 w 11445999"/>
              <a:gd name="connsiteY178" fmla="*/ 3118732 h 7243955"/>
              <a:gd name="connsiteX179" fmla="*/ 7701096 w 11445999"/>
              <a:gd name="connsiteY179" fmla="*/ 2970727 h 7243955"/>
              <a:gd name="connsiteX180" fmla="*/ 11082315 w 11445999"/>
              <a:gd name="connsiteY180" fmla="*/ 2845341 h 7243955"/>
              <a:gd name="connsiteX181" fmla="*/ 11171359 w 11445999"/>
              <a:gd name="connsiteY181" fmla="*/ 2972465 h 7243955"/>
              <a:gd name="connsiteX182" fmla="*/ 11138285 w 11445999"/>
              <a:gd name="connsiteY182" fmla="*/ 2992406 h 7243955"/>
              <a:gd name="connsiteX183" fmla="*/ 11051785 w 11445999"/>
              <a:gd name="connsiteY183" fmla="*/ 2869021 h 7243955"/>
              <a:gd name="connsiteX184" fmla="*/ 155044 w 11445999"/>
              <a:gd name="connsiteY184" fmla="*/ 2834354 h 7243955"/>
              <a:gd name="connsiteX185" fmla="*/ 191014 w 11445999"/>
              <a:gd name="connsiteY185" fmla="*/ 2845643 h 7243955"/>
              <a:gd name="connsiteX186" fmla="*/ 151323 w 11445999"/>
              <a:gd name="connsiteY186" fmla="*/ 2992397 h 7243955"/>
              <a:gd name="connsiteX187" fmla="*/ 115353 w 11445999"/>
              <a:gd name="connsiteY187" fmla="*/ 2983617 h 7243955"/>
              <a:gd name="connsiteX188" fmla="*/ 155044 w 11445999"/>
              <a:gd name="connsiteY188" fmla="*/ 2834354 h 7243955"/>
              <a:gd name="connsiteX189" fmla="*/ 7647643 w 11445999"/>
              <a:gd name="connsiteY189" fmla="*/ 2669566 h 7243955"/>
              <a:gd name="connsiteX190" fmla="*/ 7694375 w 11445999"/>
              <a:gd name="connsiteY190" fmla="*/ 2816320 h 7243955"/>
              <a:gd name="connsiteX191" fmla="*/ 7657481 w 11445999"/>
              <a:gd name="connsiteY191" fmla="*/ 2827609 h 7243955"/>
              <a:gd name="connsiteX192" fmla="*/ 7613209 w 11445999"/>
              <a:gd name="connsiteY192" fmla="*/ 2682109 h 7243955"/>
              <a:gd name="connsiteX193" fmla="*/ 10879675 w 11445999"/>
              <a:gd name="connsiteY193" fmla="*/ 2614638 h 7243955"/>
              <a:gd name="connsiteX194" fmla="*/ 10984651 w 11445999"/>
              <a:gd name="connsiteY194" fmla="*/ 2725747 h 7243955"/>
              <a:gd name="connsiteX195" fmla="*/ 10956575 w 11445999"/>
              <a:gd name="connsiteY195" fmla="*/ 2750715 h 7243955"/>
              <a:gd name="connsiteX196" fmla="*/ 10854041 w 11445999"/>
              <a:gd name="connsiteY196" fmla="*/ 2642103 h 7243955"/>
              <a:gd name="connsiteX197" fmla="*/ 248498 w 11445999"/>
              <a:gd name="connsiteY197" fmla="*/ 2548721 h 7243955"/>
              <a:gd name="connsiteX198" fmla="*/ 284395 w 11445999"/>
              <a:gd name="connsiteY198" fmla="*/ 2561364 h 7243955"/>
              <a:gd name="connsiteX199" fmla="*/ 233644 w 11445999"/>
              <a:gd name="connsiteY199" fmla="*/ 2706754 h 7243955"/>
              <a:gd name="connsiteX200" fmla="*/ 197746 w 11445999"/>
              <a:gd name="connsiteY200" fmla="*/ 2695376 h 7243955"/>
              <a:gd name="connsiteX201" fmla="*/ 248498 w 11445999"/>
              <a:gd name="connsiteY201" fmla="*/ 2548721 h 7243955"/>
              <a:gd name="connsiteX202" fmla="*/ 10638127 w 11445999"/>
              <a:gd name="connsiteY202" fmla="*/ 2427878 h 7243955"/>
              <a:gd name="connsiteX203" fmla="*/ 10764887 w 11445999"/>
              <a:gd name="connsiteY203" fmla="*/ 2518823 h 7243955"/>
              <a:gd name="connsiteX204" fmla="*/ 10740803 w 11445999"/>
              <a:gd name="connsiteY204" fmla="*/ 2547477 h 7243955"/>
              <a:gd name="connsiteX205" fmla="*/ 10617845 w 11445999"/>
              <a:gd name="connsiteY205" fmla="*/ 2460270 h 7243955"/>
              <a:gd name="connsiteX206" fmla="*/ 7538213 w 11445999"/>
              <a:gd name="connsiteY206" fmla="*/ 2378442 h 7243955"/>
              <a:gd name="connsiteX207" fmla="*/ 7595487 w 11445999"/>
              <a:gd name="connsiteY207" fmla="*/ 2522564 h 7243955"/>
              <a:gd name="connsiteX208" fmla="*/ 7560624 w 11445999"/>
              <a:gd name="connsiteY208" fmla="*/ 2536471 h 7243955"/>
              <a:gd name="connsiteX209" fmla="*/ 7503350 w 11445999"/>
              <a:gd name="connsiteY209" fmla="*/ 2393613 h 7243955"/>
              <a:gd name="connsiteX210" fmla="*/ 370984 w 11445999"/>
              <a:gd name="connsiteY210" fmla="*/ 2263089 h 7243955"/>
              <a:gd name="connsiteX211" fmla="*/ 405209 w 11445999"/>
              <a:gd name="connsiteY211" fmla="*/ 2279085 h 7243955"/>
              <a:gd name="connsiteX212" fmla="*/ 343097 w 11445999"/>
              <a:gd name="connsiteY212" fmla="*/ 2415661 h 7243955"/>
              <a:gd name="connsiteX213" fmla="*/ 307604 w 11445999"/>
              <a:gd name="connsiteY213" fmla="*/ 2402126 h 7243955"/>
              <a:gd name="connsiteX214" fmla="*/ 370984 w 11445999"/>
              <a:gd name="connsiteY214" fmla="*/ 2263089 h 7243955"/>
              <a:gd name="connsiteX215" fmla="*/ 7405471 w 11445999"/>
              <a:gd name="connsiteY215" fmla="*/ 2103795 h 7243955"/>
              <a:gd name="connsiteX216" fmla="*/ 7474631 w 11445999"/>
              <a:gd name="connsiteY216" fmla="*/ 2240233 h 7243955"/>
              <a:gd name="connsiteX217" fmla="*/ 7439422 w 11445999"/>
              <a:gd name="connsiteY217" fmla="*/ 2256357 h 7243955"/>
              <a:gd name="connsiteX218" fmla="*/ 7371520 w 11445999"/>
              <a:gd name="connsiteY218" fmla="*/ 2121160 h 7243955"/>
              <a:gd name="connsiteX219" fmla="*/ 509312 w 11445999"/>
              <a:gd name="connsiteY219" fmla="*/ 1993937 h 7243955"/>
              <a:gd name="connsiteX220" fmla="*/ 542526 w 11445999"/>
              <a:gd name="connsiteY220" fmla="*/ 2012847 h 7243955"/>
              <a:gd name="connsiteX221" fmla="*/ 468435 w 11445999"/>
              <a:gd name="connsiteY221" fmla="*/ 2146479 h 7243955"/>
              <a:gd name="connsiteX222" fmla="*/ 433944 w 11445999"/>
              <a:gd name="connsiteY222" fmla="*/ 2128829 h 7243955"/>
              <a:gd name="connsiteX223" fmla="*/ 509312 w 11445999"/>
              <a:gd name="connsiteY223" fmla="*/ 1993937 h 7243955"/>
              <a:gd name="connsiteX224" fmla="*/ 7253728 w 11445999"/>
              <a:gd name="connsiteY224" fmla="*/ 1840135 h 7243955"/>
              <a:gd name="connsiteX225" fmla="*/ 7331850 w 11445999"/>
              <a:gd name="connsiteY225" fmla="*/ 1972506 h 7243955"/>
              <a:gd name="connsiteX226" fmla="*/ 7300113 w 11445999"/>
              <a:gd name="connsiteY226" fmla="*/ 1992677 h 7243955"/>
              <a:gd name="connsiteX227" fmla="*/ 7223212 w 11445999"/>
              <a:gd name="connsiteY227" fmla="*/ 1860306 h 7243955"/>
              <a:gd name="connsiteX228" fmla="*/ 669964 w 11445999"/>
              <a:gd name="connsiteY228" fmla="*/ 1735767 h 7243955"/>
              <a:gd name="connsiteX229" fmla="*/ 701869 w 11445999"/>
              <a:gd name="connsiteY229" fmla="*/ 1756778 h 7243955"/>
              <a:gd name="connsiteX230" fmla="*/ 620878 w 11445999"/>
              <a:gd name="connsiteY230" fmla="*/ 1882842 h 7243955"/>
              <a:gd name="connsiteX231" fmla="*/ 587746 w 11445999"/>
              <a:gd name="connsiteY231" fmla="*/ 1863068 h 7243955"/>
              <a:gd name="connsiteX232" fmla="*/ 669964 w 11445999"/>
              <a:gd name="connsiteY232" fmla="*/ 1735767 h 7243955"/>
              <a:gd name="connsiteX233" fmla="*/ 7084075 w 11445999"/>
              <a:gd name="connsiteY233" fmla="*/ 1587460 h 7243955"/>
              <a:gd name="connsiteX234" fmla="*/ 7172528 w 11445999"/>
              <a:gd name="connsiteY234" fmla="*/ 1712089 h 7243955"/>
              <a:gd name="connsiteX235" fmla="*/ 7141383 w 11445999"/>
              <a:gd name="connsiteY235" fmla="*/ 1734522 h 7243955"/>
              <a:gd name="connsiteX236" fmla="*/ 7052929 w 11445999"/>
              <a:gd name="connsiteY236" fmla="*/ 1609893 h 7243955"/>
              <a:gd name="connsiteX237" fmla="*/ 852779 w 11445999"/>
              <a:gd name="connsiteY237" fmla="*/ 1488587 h 7243955"/>
              <a:gd name="connsiteX238" fmla="*/ 883101 w 11445999"/>
              <a:gd name="connsiteY238" fmla="*/ 1512671 h 7243955"/>
              <a:gd name="connsiteX239" fmla="*/ 789610 w 11445999"/>
              <a:gd name="connsiteY239" fmla="*/ 1635628 h 7243955"/>
              <a:gd name="connsiteX240" fmla="*/ 758025 w 11445999"/>
              <a:gd name="connsiteY240" fmla="*/ 1612811 h 7243955"/>
              <a:gd name="connsiteX241" fmla="*/ 852779 w 11445999"/>
              <a:gd name="connsiteY241" fmla="*/ 1488587 h 7243955"/>
              <a:gd name="connsiteX242" fmla="*/ 6888889 w 11445999"/>
              <a:gd name="connsiteY242" fmla="*/ 1345770 h 7243955"/>
              <a:gd name="connsiteX243" fmla="*/ 6985787 w 11445999"/>
              <a:gd name="connsiteY243" fmla="*/ 1463531 h 7243955"/>
              <a:gd name="connsiteX244" fmla="*/ 6956350 w 11445999"/>
              <a:gd name="connsiteY244" fmla="*/ 1487333 h 7243955"/>
              <a:gd name="connsiteX245" fmla="*/ 6860678 w 11445999"/>
              <a:gd name="connsiteY245" fmla="*/ 1370826 h 7243955"/>
              <a:gd name="connsiteX246" fmla="*/ 1053233 w 11445999"/>
              <a:gd name="connsiteY246" fmla="*/ 1257883 h 7243955"/>
              <a:gd name="connsiteX247" fmla="*/ 1080854 w 11445999"/>
              <a:gd name="connsiteY247" fmla="*/ 1283631 h 7243955"/>
              <a:gd name="connsiteX248" fmla="*/ 979157 w 11445999"/>
              <a:gd name="connsiteY248" fmla="*/ 1393979 h 7243955"/>
              <a:gd name="connsiteX249" fmla="*/ 950280 w 11445999"/>
              <a:gd name="connsiteY249" fmla="*/ 1370683 h 7243955"/>
              <a:gd name="connsiteX250" fmla="*/ 1053233 w 11445999"/>
              <a:gd name="connsiteY250" fmla="*/ 1257883 h 7243955"/>
              <a:gd name="connsiteX251" fmla="*/ 6677581 w 11445999"/>
              <a:gd name="connsiteY251" fmla="*/ 1126053 h 7243955"/>
              <a:gd name="connsiteX252" fmla="*/ 6782556 w 11445999"/>
              <a:gd name="connsiteY252" fmla="*/ 1235911 h 7243955"/>
              <a:gd name="connsiteX253" fmla="*/ 6755702 w 11445999"/>
              <a:gd name="connsiteY253" fmla="*/ 1262127 h 7243955"/>
              <a:gd name="connsiteX254" fmla="*/ 6651947 w 11445999"/>
              <a:gd name="connsiteY254" fmla="*/ 1153518 h 7243955"/>
              <a:gd name="connsiteX255" fmla="*/ 1269116 w 11445999"/>
              <a:gd name="connsiteY255" fmla="*/ 1038166 h 7243955"/>
              <a:gd name="connsiteX256" fmla="*/ 1295096 w 11445999"/>
              <a:gd name="connsiteY256" fmla="*/ 1066241 h 7243955"/>
              <a:gd name="connsiteX257" fmla="*/ 1186228 w 11445999"/>
              <a:gd name="connsiteY257" fmla="*/ 1168776 h 7243955"/>
              <a:gd name="connsiteX258" fmla="*/ 1159011 w 11445999"/>
              <a:gd name="connsiteY258" fmla="*/ 1141921 h 7243955"/>
              <a:gd name="connsiteX259" fmla="*/ 1269116 w 11445999"/>
              <a:gd name="connsiteY259" fmla="*/ 1038166 h 7243955"/>
              <a:gd name="connsiteX260" fmla="*/ 6451790 w 11445999"/>
              <a:gd name="connsiteY260" fmla="*/ 917321 h 7243955"/>
              <a:gd name="connsiteX261" fmla="*/ 6568298 w 11445999"/>
              <a:gd name="connsiteY261" fmla="*/ 1019019 h 7243955"/>
              <a:gd name="connsiteX262" fmla="*/ 6541990 w 11445999"/>
              <a:gd name="connsiteY262" fmla="*/ 1047896 h 7243955"/>
              <a:gd name="connsiteX263" fmla="*/ 6426735 w 11445999"/>
              <a:gd name="connsiteY263" fmla="*/ 947454 h 7243955"/>
              <a:gd name="connsiteX264" fmla="*/ 1502198 w 11445999"/>
              <a:gd name="connsiteY264" fmla="*/ 840420 h 7243955"/>
              <a:gd name="connsiteX265" fmla="*/ 1525794 w 11445999"/>
              <a:gd name="connsiteY265" fmla="*/ 871084 h 7243955"/>
              <a:gd name="connsiteX266" fmla="*/ 1409058 w 11445999"/>
              <a:gd name="connsiteY266" fmla="*/ 965530 h 7243955"/>
              <a:gd name="connsiteX267" fmla="*/ 1384220 w 11445999"/>
              <a:gd name="connsiteY267" fmla="*/ 937319 h 7243955"/>
              <a:gd name="connsiteX268" fmla="*/ 1502198 w 11445999"/>
              <a:gd name="connsiteY268" fmla="*/ 840420 h 7243955"/>
              <a:gd name="connsiteX269" fmla="*/ 6207863 w 11445999"/>
              <a:gd name="connsiteY269" fmla="*/ 730562 h 7243955"/>
              <a:gd name="connsiteX270" fmla="*/ 6332089 w 11445999"/>
              <a:gd name="connsiteY270" fmla="*/ 821813 h 7243955"/>
              <a:gd name="connsiteX271" fmla="*/ 6309272 w 11445999"/>
              <a:gd name="connsiteY271" fmla="*/ 850174 h 7243955"/>
              <a:gd name="connsiteX272" fmla="*/ 6185046 w 11445999"/>
              <a:gd name="connsiteY272" fmla="*/ 761390 h 7243955"/>
              <a:gd name="connsiteX273" fmla="*/ 1746293 w 11445999"/>
              <a:gd name="connsiteY273" fmla="*/ 659152 h 7243955"/>
              <a:gd name="connsiteX274" fmla="*/ 1767480 w 11445999"/>
              <a:gd name="connsiteY274" fmla="*/ 691544 h 7243955"/>
              <a:gd name="connsiteX275" fmla="*/ 1644097 w 11445999"/>
              <a:gd name="connsiteY275" fmla="*/ 778751 h 7243955"/>
              <a:gd name="connsiteX276" fmla="*/ 1620418 w 11445999"/>
              <a:gd name="connsiteY276" fmla="*/ 746360 h 7243955"/>
              <a:gd name="connsiteX277" fmla="*/ 1746293 w 11445999"/>
              <a:gd name="connsiteY277" fmla="*/ 659152 h 7243955"/>
              <a:gd name="connsiteX278" fmla="*/ 5952145 w 11445999"/>
              <a:gd name="connsiteY278" fmla="*/ 565774 h 7243955"/>
              <a:gd name="connsiteX279" fmla="*/ 6079445 w 11445999"/>
              <a:gd name="connsiteY279" fmla="*/ 648167 h 7243955"/>
              <a:gd name="connsiteX280" fmla="*/ 6059670 w 11445999"/>
              <a:gd name="connsiteY280" fmla="*/ 679857 h 7243955"/>
              <a:gd name="connsiteX281" fmla="*/ 5932370 w 11445999"/>
              <a:gd name="connsiteY281" fmla="*/ 598731 h 7243955"/>
              <a:gd name="connsiteX282" fmla="*/ 2012215 w 11445999"/>
              <a:gd name="connsiteY282" fmla="*/ 499858 h 7243955"/>
              <a:gd name="connsiteX283" fmla="*/ 2031125 w 11445999"/>
              <a:gd name="connsiteY283" fmla="*/ 533186 h 7243955"/>
              <a:gd name="connsiteX284" fmla="*/ 1898755 w 11445999"/>
              <a:gd name="connsiteY284" fmla="*/ 608483 h 7243955"/>
              <a:gd name="connsiteX285" fmla="*/ 1878584 w 11445999"/>
              <a:gd name="connsiteY285" fmla="*/ 576389 h 7243955"/>
              <a:gd name="connsiteX286" fmla="*/ 2012215 w 11445999"/>
              <a:gd name="connsiteY286" fmla="*/ 499858 h 7243955"/>
              <a:gd name="connsiteX287" fmla="*/ 5686075 w 11445999"/>
              <a:gd name="connsiteY287" fmla="*/ 417463 h 7243955"/>
              <a:gd name="connsiteX288" fmla="*/ 5821272 w 11445999"/>
              <a:gd name="connsiteY288" fmla="*/ 487451 h 7243955"/>
              <a:gd name="connsiteX289" fmla="*/ 5802667 w 11445999"/>
              <a:gd name="connsiteY289" fmla="*/ 520602 h 7243955"/>
              <a:gd name="connsiteX290" fmla="*/ 5668710 w 11445999"/>
              <a:gd name="connsiteY290" fmla="*/ 451843 h 7243955"/>
              <a:gd name="connsiteX291" fmla="*/ 2284177 w 11445999"/>
              <a:gd name="connsiteY291" fmla="*/ 362533 h 7243955"/>
              <a:gd name="connsiteX292" fmla="*/ 2300302 w 11445999"/>
              <a:gd name="connsiteY292" fmla="*/ 398171 h 7243955"/>
              <a:gd name="connsiteX293" fmla="*/ 2165105 w 11445999"/>
              <a:gd name="connsiteY293" fmla="*/ 465627 h 7243955"/>
              <a:gd name="connsiteX294" fmla="*/ 2147740 w 11445999"/>
              <a:gd name="connsiteY294" fmla="*/ 431263 h 7243955"/>
              <a:gd name="connsiteX295" fmla="*/ 2284177 w 11445999"/>
              <a:gd name="connsiteY295" fmla="*/ 362533 h 7243955"/>
              <a:gd name="connsiteX296" fmla="*/ 5407598 w 11445999"/>
              <a:gd name="connsiteY296" fmla="*/ 291127 h 7243955"/>
              <a:gd name="connsiteX297" fmla="*/ 5546635 w 11445999"/>
              <a:gd name="connsiteY297" fmla="*/ 349337 h 7243955"/>
              <a:gd name="connsiteX298" fmla="*/ 5530639 w 11445999"/>
              <a:gd name="connsiteY298" fmla="*/ 383293 h 7243955"/>
              <a:gd name="connsiteX299" fmla="*/ 5394063 w 11445999"/>
              <a:gd name="connsiteY299" fmla="*/ 325083 h 7243955"/>
              <a:gd name="connsiteX300" fmla="*/ 2567772 w 11445999"/>
              <a:gd name="connsiteY300" fmla="*/ 247183 h 7243955"/>
              <a:gd name="connsiteX301" fmla="*/ 2580415 w 11445999"/>
              <a:gd name="connsiteY301" fmla="*/ 282515 h 7243955"/>
              <a:gd name="connsiteX302" fmla="*/ 2437557 w 11445999"/>
              <a:gd name="connsiteY302" fmla="*/ 339299 h 7243955"/>
              <a:gd name="connsiteX303" fmla="*/ 2422386 w 11445999"/>
              <a:gd name="connsiteY303" fmla="*/ 303967 h 7243955"/>
              <a:gd name="connsiteX304" fmla="*/ 2567772 w 11445999"/>
              <a:gd name="connsiteY304" fmla="*/ 247183 h 7243955"/>
              <a:gd name="connsiteX305" fmla="*/ 5120973 w 11445999"/>
              <a:gd name="connsiteY305" fmla="*/ 186759 h 7243955"/>
              <a:gd name="connsiteX306" fmla="*/ 5266473 w 11445999"/>
              <a:gd name="connsiteY306" fmla="*/ 236980 h 7243955"/>
              <a:gd name="connsiteX307" fmla="*/ 5253930 w 11445999"/>
              <a:gd name="connsiteY307" fmla="*/ 273391 h 7243955"/>
              <a:gd name="connsiteX308" fmla="*/ 5108430 w 11445999"/>
              <a:gd name="connsiteY308" fmla="*/ 224425 h 7243955"/>
              <a:gd name="connsiteX309" fmla="*/ 2861518 w 11445999"/>
              <a:gd name="connsiteY309" fmla="*/ 148311 h 7243955"/>
              <a:gd name="connsiteX310" fmla="*/ 2871553 w 11445999"/>
              <a:gd name="connsiteY310" fmla="*/ 184514 h 7243955"/>
              <a:gd name="connsiteX311" fmla="*/ 2726053 w 11445999"/>
              <a:gd name="connsiteY311" fmla="*/ 229455 h 7243955"/>
              <a:gd name="connsiteX312" fmla="*/ 2713510 w 11445999"/>
              <a:gd name="connsiteY312" fmla="*/ 192004 h 7243955"/>
              <a:gd name="connsiteX313" fmla="*/ 2861518 w 11445999"/>
              <a:gd name="connsiteY313" fmla="*/ 148311 h 7243955"/>
              <a:gd name="connsiteX314" fmla="*/ 4826086 w 11445999"/>
              <a:gd name="connsiteY314" fmla="*/ 104367 h 7243955"/>
              <a:gd name="connsiteX315" fmla="*/ 4975345 w 11445999"/>
              <a:gd name="connsiteY315" fmla="*/ 142187 h 7243955"/>
              <a:gd name="connsiteX316" fmla="*/ 4965311 w 11445999"/>
              <a:gd name="connsiteY316" fmla="*/ 180008 h 7243955"/>
              <a:gd name="connsiteX317" fmla="*/ 4817306 w 11445999"/>
              <a:gd name="connsiteY317" fmla="*/ 142187 h 7243955"/>
              <a:gd name="connsiteX318" fmla="*/ 3155151 w 11445999"/>
              <a:gd name="connsiteY318" fmla="*/ 76901 h 7243955"/>
              <a:gd name="connsiteX319" fmla="*/ 3162677 w 11445999"/>
              <a:gd name="connsiteY319" fmla="*/ 113837 h 7243955"/>
              <a:gd name="connsiteX320" fmla="*/ 3013418 w 11445999"/>
              <a:gd name="connsiteY320" fmla="*/ 147080 h 7243955"/>
              <a:gd name="connsiteX321" fmla="*/ 3004638 w 11445999"/>
              <a:gd name="connsiteY321" fmla="*/ 110144 h 7243955"/>
              <a:gd name="connsiteX322" fmla="*/ 3155151 w 11445999"/>
              <a:gd name="connsiteY322" fmla="*/ 76901 h 7243955"/>
              <a:gd name="connsiteX323" fmla="*/ 4526959 w 11445999"/>
              <a:gd name="connsiteY323" fmla="*/ 49438 h 7243955"/>
              <a:gd name="connsiteX324" fmla="*/ 4678727 w 11445999"/>
              <a:gd name="connsiteY324" fmla="*/ 76799 h 7243955"/>
              <a:gd name="connsiteX325" fmla="*/ 4671201 w 11445999"/>
              <a:gd name="connsiteY325" fmla="*/ 114110 h 7243955"/>
              <a:gd name="connsiteX326" fmla="*/ 4520688 w 11445999"/>
              <a:gd name="connsiteY326" fmla="*/ 87992 h 7243955"/>
              <a:gd name="connsiteX327" fmla="*/ 3459723 w 11445999"/>
              <a:gd name="connsiteY327" fmla="*/ 32957 h 7243955"/>
              <a:gd name="connsiteX328" fmla="*/ 3464780 w 11445999"/>
              <a:gd name="connsiteY328" fmla="*/ 70722 h 7243955"/>
              <a:gd name="connsiteX329" fmla="*/ 3313068 w 11445999"/>
              <a:gd name="connsiteY329" fmla="*/ 92122 h 7243955"/>
              <a:gd name="connsiteX330" fmla="*/ 3306747 w 11445999"/>
              <a:gd name="connsiteY330" fmla="*/ 53099 h 7243955"/>
              <a:gd name="connsiteX331" fmla="*/ 3459723 w 11445999"/>
              <a:gd name="connsiteY331" fmla="*/ 32957 h 7243955"/>
              <a:gd name="connsiteX332" fmla="*/ 4222368 w 11445999"/>
              <a:gd name="connsiteY332" fmla="*/ 16480 h 7243955"/>
              <a:gd name="connsiteX333" fmla="*/ 4376608 w 11445999"/>
              <a:gd name="connsiteY333" fmla="*/ 30532 h 7243955"/>
              <a:gd name="connsiteX334" fmla="*/ 4371551 w 11445999"/>
              <a:gd name="connsiteY334" fmla="*/ 70132 h 7243955"/>
              <a:gd name="connsiteX335" fmla="*/ 4218575 w 11445999"/>
              <a:gd name="connsiteY335" fmla="*/ 54803 h 7243955"/>
              <a:gd name="connsiteX336" fmla="*/ 3760181 w 11445999"/>
              <a:gd name="connsiteY336" fmla="*/ 5494 h 7243955"/>
              <a:gd name="connsiteX337" fmla="*/ 3761422 w 11445999"/>
              <a:gd name="connsiteY337" fmla="*/ 44789 h 7243955"/>
              <a:gd name="connsiteX338" fmla="*/ 3611341 w 11445999"/>
              <a:gd name="connsiteY338" fmla="*/ 53662 h 7243955"/>
              <a:gd name="connsiteX339" fmla="*/ 3608860 w 11445999"/>
              <a:gd name="connsiteY339" fmla="*/ 15635 h 7243955"/>
              <a:gd name="connsiteX340" fmla="*/ 3760181 w 11445999"/>
              <a:gd name="connsiteY340" fmla="*/ 5494 h 7243955"/>
              <a:gd name="connsiteX341" fmla="*/ 3916465 w 11445999"/>
              <a:gd name="connsiteY341" fmla="*/ 0 h 7243955"/>
              <a:gd name="connsiteX342" fmla="*/ 3928868 w 11445999"/>
              <a:gd name="connsiteY342" fmla="*/ 0 h 7243955"/>
              <a:gd name="connsiteX343" fmla="*/ 4069027 w 11445999"/>
              <a:gd name="connsiteY343" fmla="*/ 2585 h 7243955"/>
              <a:gd name="connsiteX344" fmla="*/ 4066546 w 11445999"/>
              <a:gd name="connsiteY344" fmla="*/ 42651 h 7243955"/>
              <a:gd name="connsiteX345" fmla="*/ 3930109 w 11445999"/>
              <a:gd name="connsiteY345" fmla="*/ 40066 h 7243955"/>
              <a:gd name="connsiteX346" fmla="*/ 3928868 w 11445999"/>
              <a:gd name="connsiteY346" fmla="*/ 40066 h 7243955"/>
              <a:gd name="connsiteX347" fmla="*/ 3916465 w 11445999"/>
              <a:gd name="connsiteY347" fmla="*/ 40066 h 724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1445999" h="7243955">
                <a:moveTo>
                  <a:pt x="1707520" y="7129829"/>
                </a:moveTo>
                <a:cubicBezTo>
                  <a:pt x="1748647" y="7158054"/>
                  <a:pt x="1792267" y="7185051"/>
                  <a:pt x="1833395" y="7213276"/>
                </a:cubicBezTo>
                <a:lnTo>
                  <a:pt x="1813454" y="7243955"/>
                </a:lnTo>
                <a:cubicBezTo>
                  <a:pt x="1771080" y="7216957"/>
                  <a:pt x="1727460" y="7188733"/>
                  <a:pt x="1686333" y="7160508"/>
                </a:cubicBezTo>
                <a:close/>
                <a:moveTo>
                  <a:pt x="1462541" y="6948564"/>
                </a:moveTo>
                <a:cubicBezTo>
                  <a:pt x="1500708" y="6981086"/>
                  <a:pt x="1540105" y="7012357"/>
                  <a:pt x="1580734" y="7043629"/>
                </a:cubicBezTo>
                <a:lnTo>
                  <a:pt x="1558573" y="7073649"/>
                </a:lnTo>
                <a:cubicBezTo>
                  <a:pt x="1517944" y="7042378"/>
                  <a:pt x="1477315" y="7009856"/>
                  <a:pt x="1439149" y="6978584"/>
                </a:cubicBezTo>
                <a:close/>
                <a:moveTo>
                  <a:pt x="1239921" y="6745324"/>
                </a:moveTo>
                <a:cubicBezTo>
                  <a:pt x="1275798" y="6778903"/>
                  <a:pt x="1314149" y="6814970"/>
                  <a:pt x="1350026" y="6848549"/>
                </a:cubicBezTo>
                <a:lnTo>
                  <a:pt x="1325283" y="6875910"/>
                </a:lnTo>
                <a:cubicBezTo>
                  <a:pt x="1288169" y="6842331"/>
                  <a:pt x="1249818" y="6807508"/>
                  <a:pt x="1213941" y="6772685"/>
                </a:cubicBezTo>
                <a:close/>
                <a:moveTo>
                  <a:pt x="1028319" y="6531101"/>
                </a:moveTo>
                <a:cubicBezTo>
                  <a:pt x="1061898" y="6568215"/>
                  <a:pt x="1096721" y="6605329"/>
                  <a:pt x="1130300" y="6641206"/>
                </a:cubicBezTo>
                <a:lnTo>
                  <a:pt x="1104183" y="6667186"/>
                </a:lnTo>
                <a:cubicBezTo>
                  <a:pt x="1068116" y="6631309"/>
                  <a:pt x="1033293" y="6594195"/>
                  <a:pt x="999714" y="6555844"/>
                </a:cubicBezTo>
                <a:close/>
                <a:moveTo>
                  <a:pt x="831990" y="6294903"/>
                </a:moveTo>
                <a:cubicBezTo>
                  <a:pt x="863262" y="6335532"/>
                  <a:pt x="895785" y="6373698"/>
                  <a:pt x="927057" y="6413096"/>
                </a:cubicBezTo>
                <a:lnTo>
                  <a:pt x="898287" y="6436488"/>
                </a:lnTo>
                <a:cubicBezTo>
                  <a:pt x="865764" y="6398321"/>
                  <a:pt x="833241" y="6358924"/>
                  <a:pt x="801969" y="6318295"/>
                </a:cubicBezTo>
                <a:close/>
                <a:moveTo>
                  <a:pt x="658101" y="6047723"/>
                </a:moveTo>
                <a:cubicBezTo>
                  <a:pt x="683871" y="6090097"/>
                  <a:pt x="712096" y="6131224"/>
                  <a:pt x="740321" y="6172352"/>
                </a:cubicBezTo>
                <a:lnTo>
                  <a:pt x="709642" y="6194785"/>
                </a:lnTo>
                <a:cubicBezTo>
                  <a:pt x="681417" y="6153657"/>
                  <a:pt x="653193" y="6110037"/>
                  <a:pt x="626195" y="6067664"/>
                </a:cubicBezTo>
                <a:close/>
                <a:moveTo>
                  <a:pt x="506100" y="5784062"/>
                </a:moveTo>
                <a:cubicBezTo>
                  <a:pt x="529819" y="5829446"/>
                  <a:pt x="556036" y="5873570"/>
                  <a:pt x="581004" y="5917693"/>
                </a:cubicBezTo>
                <a:lnTo>
                  <a:pt x="548545" y="5936603"/>
                </a:lnTo>
                <a:cubicBezTo>
                  <a:pt x="522329" y="5892480"/>
                  <a:pt x="496113" y="5848356"/>
                  <a:pt x="472393" y="5802972"/>
                </a:cubicBezTo>
                <a:close/>
                <a:moveTo>
                  <a:pt x="9494273" y="5701667"/>
                </a:moveTo>
                <a:cubicBezTo>
                  <a:pt x="9541407" y="5705329"/>
                  <a:pt x="9587299" y="5706550"/>
                  <a:pt x="9633191" y="5706550"/>
                </a:cubicBezTo>
                <a:lnTo>
                  <a:pt x="9644355" y="5706550"/>
                </a:lnTo>
                <a:lnTo>
                  <a:pt x="9644355" y="5744389"/>
                </a:lnTo>
                <a:lnTo>
                  <a:pt x="9633191" y="5744389"/>
                </a:lnTo>
                <a:cubicBezTo>
                  <a:pt x="9586059" y="5744389"/>
                  <a:pt x="9538925" y="5741948"/>
                  <a:pt x="9491793" y="5739507"/>
                </a:cubicBezTo>
                <a:close/>
                <a:moveTo>
                  <a:pt x="9945613" y="5679695"/>
                </a:moveTo>
                <a:lnTo>
                  <a:pt x="9951935" y="5718264"/>
                </a:lnTo>
                <a:cubicBezTo>
                  <a:pt x="9901365" y="5727263"/>
                  <a:pt x="9849533" y="5734977"/>
                  <a:pt x="9797699" y="5738833"/>
                </a:cubicBezTo>
                <a:lnTo>
                  <a:pt x="9793905" y="5700265"/>
                </a:lnTo>
                <a:cubicBezTo>
                  <a:pt x="9844475" y="5695122"/>
                  <a:pt x="9896309" y="5688694"/>
                  <a:pt x="9945613" y="5679695"/>
                </a:cubicBezTo>
                <a:close/>
                <a:moveTo>
                  <a:pt x="9194223" y="5652232"/>
                </a:moveTo>
                <a:cubicBezTo>
                  <a:pt x="9243141" y="5664983"/>
                  <a:pt x="9293313" y="5675184"/>
                  <a:pt x="9342231" y="5684110"/>
                </a:cubicBezTo>
                <a:lnTo>
                  <a:pt x="9337213" y="5722363"/>
                </a:lnTo>
                <a:cubicBezTo>
                  <a:pt x="9285787" y="5713437"/>
                  <a:pt x="9234361" y="5701961"/>
                  <a:pt x="9184189" y="5690485"/>
                </a:cubicBezTo>
                <a:close/>
                <a:moveTo>
                  <a:pt x="10236019" y="5602794"/>
                </a:moveTo>
                <a:lnTo>
                  <a:pt x="10248563" y="5638458"/>
                </a:lnTo>
                <a:cubicBezTo>
                  <a:pt x="10199645" y="5655675"/>
                  <a:pt x="10150729" y="5670433"/>
                  <a:pt x="10100559" y="5683960"/>
                </a:cubicBezTo>
                <a:lnTo>
                  <a:pt x="10090525" y="5648296"/>
                </a:lnTo>
                <a:cubicBezTo>
                  <a:pt x="10139441" y="5634769"/>
                  <a:pt x="10188357" y="5620011"/>
                  <a:pt x="10236019" y="5602794"/>
                </a:cubicBezTo>
                <a:close/>
                <a:moveTo>
                  <a:pt x="8914991" y="5553360"/>
                </a:moveTo>
                <a:cubicBezTo>
                  <a:pt x="8960505" y="5574812"/>
                  <a:pt x="9008547" y="5592478"/>
                  <a:pt x="9056589" y="5610144"/>
                </a:cubicBezTo>
                <a:lnTo>
                  <a:pt x="9045211" y="5645476"/>
                </a:lnTo>
                <a:cubicBezTo>
                  <a:pt x="8994639" y="5629072"/>
                  <a:pt x="8946597" y="5610144"/>
                  <a:pt x="8898557" y="5588692"/>
                </a:cubicBezTo>
                <a:close/>
                <a:moveTo>
                  <a:pt x="369249" y="5514906"/>
                </a:moveTo>
                <a:cubicBezTo>
                  <a:pt x="390000" y="5562948"/>
                  <a:pt x="410752" y="5608461"/>
                  <a:pt x="432723" y="5655239"/>
                </a:cubicBezTo>
                <a:lnTo>
                  <a:pt x="398545" y="5672939"/>
                </a:lnTo>
                <a:cubicBezTo>
                  <a:pt x="377794" y="5626161"/>
                  <a:pt x="355822" y="5579383"/>
                  <a:pt x="335071" y="5531341"/>
                </a:cubicBezTo>
                <a:close/>
                <a:moveTo>
                  <a:pt x="10510113" y="5476459"/>
                </a:moveTo>
                <a:lnTo>
                  <a:pt x="10528719" y="5510005"/>
                </a:lnTo>
                <a:cubicBezTo>
                  <a:pt x="10484067" y="5534853"/>
                  <a:pt x="10439415" y="5558459"/>
                  <a:pt x="10392281" y="5579581"/>
                </a:cubicBezTo>
                <a:lnTo>
                  <a:pt x="10376157" y="5546035"/>
                </a:lnTo>
                <a:cubicBezTo>
                  <a:pt x="10422049" y="5524914"/>
                  <a:pt x="10466701" y="5501308"/>
                  <a:pt x="10510113" y="5476459"/>
                </a:cubicBezTo>
                <a:close/>
                <a:moveTo>
                  <a:pt x="8650835" y="5410543"/>
                </a:moveTo>
                <a:cubicBezTo>
                  <a:pt x="8692437" y="5439697"/>
                  <a:pt x="8736561" y="5465049"/>
                  <a:pt x="8781945" y="5490401"/>
                </a:cubicBezTo>
                <a:lnTo>
                  <a:pt x="8763035" y="5524625"/>
                </a:lnTo>
                <a:cubicBezTo>
                  <a:pt x="8717651" y="5500541"/>
                  <a:pt x="8672267" y="5471387"/>
                  <a:pt x="8629405" y="5443500"/>
                </a:cubicBezTo>
                <a:close/>
                <a:moveTo>
                  <a:pt x="10753747" y="5306176"/>
                </a:moveTo>
                <a:lnTo>
                  <a:pt x="10775907" y="5335472"/>
                </a:lnTo>
                <a:cubicBezTo>
                  <a:pt x="10737741" y="5367209"/>
                  <a:pt x="10697113" y="5397725"/>
                  <a:pt x="10655253" y="5425800"/>
                </a:cubicBezTo>
                <a:lnTo>
                  <a:pt x="10634323" y="5395284"/>
                </a:lnTo>
                <a:cubicBezTo>
                  <a:pt x="10674951" y="5368429"/>
                  <a:pt x="10714349" y="5337913"/>
                  <a:pt x="10753747" y="5306176"/>
                </a:cubicBezTo>
                <a:close/>
                <a:moveTo>
                  <a:pt x="256815" y="5229274"/>
                </a:moveTo>
                <a:cubicBezTo>
                  <a:pt x="274724" y="5278192"/>
                  <a:pt x="292633" y="5325856"/>
                  <a:pt x="311821" y="5373519"/>
                </a:cubicBezTo>
                <a:lnTo>
                  <a:pt x="276003" y="5387317"/>
                </a:lnTo>
                <a:cubicBezTo>
                  <a:pt x="255536" y="5339653"/>
                  <a:pt x="237627" y="5290735"/>
                  <a:pt x="219718" y="5243071"/>
                </a:cubicBezTo>
                <a:close/>
                <a:moveTo>
                  <a:pt x="8414255" y="5218289"/>
                </a:moveTo>
                <a:cubicBezTo>
                  <a:pt x="8450907" y="5253444"/>
                  <a:pt x="8490087" y="5287343"/>
                  <a:pt x="8529267" y="5318731"/>
                </a:cubicBezTo>
                <a:lnTo>
                  <a:pt x="8506517" y="5348863"/>
                </a:lnTo>
                <a:cubicBezTo>
                  <a:pt x="8464809" y="5316220"/>
                  <a:pt x="8425629" y="5282321"/>
                  <a:pt x="8387713" y="5247166"/>
                </a:cubicBezTo>
                <a:close/>
                <a:moveTo>
                  <a:pt x="10973055" y="5097444"/>
                </a:moveTo>
                <a:lnTo>
                  <a:pt x="11001131" y="5122187"/>
                </a:lnTo>
                <a:cubicBezTo>
                  <a:pt x="10968173" y="5160539"/>
                  <a:pt x="10932775" y="5197654"/>
                  <a:pt x="10897375" y="5233532"/>
                </a:cubicBezTo>
                <a:lnTo>
                  <a:pt x="10870521" y="5206314"/>
                </a:lnTo>
                <a:cubicBezTo>
                  <a:pt x="10905919" y="5171674"/>
                  <a:pt x="10940097" y="5134559"/>
                  <a:pt x="10973055" y="5097444"/>
                </a:cubicBezTo>
                <a:close/>
                <a:moveTo>
                  <a:pt x="8214201" y="4998571"/>
                </a:moveTo>
                <a:cubicBezTo>
                  <a:pt x="8243927" y="5038311"/>
                  <a:pt x="8276131" y="5078051"/>
                  <a:pt x="8309575" y="5115308"/>
                </a:cubicBezTo>
                <a:lnTo>
                  <a:pt x="8281087" y="5140145"/>
                </a:lnTo>
                <a:cubicBezTo>
                  <a:pt x="8247643" y="5101647"/>
                  <a:pt x="8214201" y="5061907"/>
                  <a:pt x="8184473" y="5020925"/>
                </a:cubicBezTo>
                <a:close/>
                <a:moveTo>
                  <a:pt x="169860" y="4943641"/>
                </a:moveTo>
                <a:cubicBezTo>
                  <a:pt x="183804" y="4992559"/>
                  <a:pt x="197748" y="5041477"/>
                  <a:pt x="212959" y="5090395"/>
                </a:cubicBezTo>
                <a:lnTo>
                  <a:pt x="174930" y="5101684"/>
                </a:lnTo>
                <a:cubicBezTo>
                  <a:pt x="160987" y="5052766"/>
                  <a:pt x="145775" y="5002593"/>
                  <a:pt x="131831" y="4953675"/>
                </a:cubicBezTo>
                <a:close/>
                <a:moveTo>
                  <a:pt x="11150485" y="4855755"/>
                </a:moveTo>
                <a:lnTo>
                  <a:pt x="11182389" y="4875530"/>
                </a:lnTo>
                <a:cubicBezTo>
                  <a:pt x="11156621" y="4918787"/>
                  <a:pt x="11128397" y="4960809"/>
                  <a:pt x="11098945" y="5002830"/>
                </a:cubicBezTo>
                <a:lnTo>
                  <a:pt x="11068267" y="4979347"/>
                </a:lnTo>
                <a:cubicBezTo>
                  <a:pt x="11096491" y="4939798"/>
                  <a:pt x="11124715" y="4899012"/>
                  <a:pt x="11150485" y="4855755"/>
                </a:cubicBezTo>
                <a:close/>
                <a:moveTo>
                  <a:pt x="8053393" y="4740405"/>
                </a:moveTo>
                <a:cubicBezTo>
                  <a:pt x="8075864" y="4785789"/>
                  <a:pt x="8100832" y="4829913"/>
                  <a:pt x="8128297" y="4874036"/>
                </a:cubicBezTo>
                <a:lnTo>
                  <a:pt x="8095838" y="4892946"/>
                </a:lnTo>
                <a:cubicBezTo>
                  <a:pt x="8068374" y="4848823"/>
                  <a:pt x="8042157" y="4803439"/>
                  <a:pt x="8019686" y="4759315"/>
                </a:cubicBezTo>
                <a:close/>
                <a:moveTo>
                  <a:pt x="104170" y="4647023"/>
                </a:moveTo>
                <a:cubicBezTo>
                  <a:pt x="114372" y="4697195"/>
                  <a:pt x="123298" y="4747368"/>
                  <a:pt x="136050" y="4796286"/>
                </a:cubicBezTo>
                <a:lnTo>
                  <a:pt x="97794" y="4805066"/>
                </a:lnTo>
                <a:cubicBezTo>
                  <a:pt x="86318" y="4754893"/>
                  <a:pt x="76116" y="4704721"/>
                  <a:pt x="65915" y="4653295"/>
                </a:cubicBezTo>
                <a:close/>
                <a:moveTo>
                  <a:pt x="11284181" y="4581108"/>
                </a:moveTo>
                <a:lnTo>
                  <a:pt x="11319675" y="4596279"/>
                </a:lnTo>
                <a:cubicBezTo>
                  <a:pt x="11300661" y="4644321"/>
                  <a:pt x="11280379" y="4691099"/>
                  <a:pt x="11256295" y="4739141"/>
                </a:cubicBezTo>
                <a:lnTo>
                  <a:pt x="11222069" y="4721441"/>
                </a:lnTo>
                <a:cubicBezTo>
                  <a:pt x="11243619" y="4675928"/>
                  <a:pt x="11265167" y="4629150"/>
                  <a:pt x="11284181" y="4581108"/>
                </a:cubicBezTo>
                <a:close/>
                <a:moveTo>
                  <a:pt x="7940234" y="4460264"/>
                </a:moveTo>
                <a:cubicBezTo>
                  <a:pt x="7955088" y="4509182"/>
                  <a:pt x="7971180" y="4556846"/>
                  <a:pt x="7990985" y="4603255"/>
                </a:cubicBezTo>
                <a:lnTo>
                  <a:pt x="7955088" y="4618307"/>
                </a:lnTo>
                <a:cubicBezTo>
                  <a:pt x="7936520" y="4570643"/>
                  <a:pt x="7919190" y="4521725"/>
                  <a:pt x="7904336" y="4472807"/>
                </a:cubicBezTo>
                <a:close/>
                <a:moveTo>
                  <a:pt x="57795" y="4344913"/>
                </a:moveTo>
                <a:cubicBezTo>
                  <a:pt x="62572" y="4395482"/>
                  <a:pt x="68542" y="4447316"/>
                  <a:pt x="75707" y="4497885"/>
                </a:cubicBezTo>
                <a:lnTo>
                  <a:pt x="39884" y="4502942"/>
                </a:lnTo>
                <a:cubicBezTo>
                  <a:pt x="32719" y="4452373"/>
                  <a:pt x="26748" y="4400539"/>
                  <a:pt x="21972" y="4349970"/>
                </a:cubicBezTo>
                <a:close/>
                <a:moveTo>
                  <a:pt x="11369749" y="4295476"/>
                </a:moveTo>
                <a:lnTo>
                  <a:pt x="11407569" y="4303002"/>
                </a:lnTo>
                <a:cubicBezTo>
                  <a:pt x="11397483" y="4353174"/>
                  <a:pt x="11383615" y="4404601"/>
                  <a:pt x="11369749" y="4453519"/>
                </a:cubicBezTo>
                <a:lnTo>
                  <a:pt x="11331929" y="4442230"/>
                </a:lnTo>
                <a:cubicBezTo>
                  <a:pt x="11347057" y="4394566"/>
                  <a:pt x="11359663" y="4344394"/>
                  <a:pt x="11369749" y="4295476"/>
                </a:cubicBezTo>
                <a:close/>
                <a:moveTo>
                  <a:pt x="7875731" y="4169140"/>
                </a:moveTo>
                <a:cubicBezTo>
                  <a:pt x="7883193" y="4220565"/>
                  <a:pt x="7891899" y="4269482"/>
                  <a:pt x="7903092" y="4319653"/>
                </a:cubicBezTo>
                <a:lnTo>
                  <a:pt x="7865782" y="4327179"/>
                </a:lnTo>
                <a:cubicBezTo>
                  <a:pt x="7854589" y="4277008"/>
                  <a:pt x="7845883" y="4226837"/>
                  <a:pt x="7838421" y="4175412"/>
                </a:cubicBezTo>
                <a:close/>
                <a:moveTo>
                  <a:pt x="40331" y="4042800"/>
                </a:moveTo>
                <a:cubicBezTo>
                  <a:pt x="41632" y="4093247"/>
                  <a:pt x="44234" y="4143694"/>
                  <a:pt x="48137" y="4192911"/>
                </a:cubicBezTo>
                <a:lnTo>
                  <a:pt x="7806" y="4195372"/>
                </a:lnTo>
                <a:cubicBezTo>
                  <a:pt x="3903" y="4144925"/>
                  <a:pt x="1301" y="4094478"/>
                  <a:pt x="0" y="4044031"/>
                </a:cubicBezTo>
                <a:close/>
                <a:moveTo>
                  <a:pt x="11404407" y="3993366"/>
                </a:moveTo>
                <a:lnTo>
                  <a:pt x="11440581" y="3994597"/>
                </a:lnTo>
                <a:cubicBezTo>
                  <a:pt x="11439375" y="4045044"/>
                  <a:pt x="11435757" y="4095491"/>
                  <a:pt x="11429727" y="4145938"/>
                </a:cubicBezTo>
                <a:lnTo>
                  <a:pt x="11392349" y="4142247"/>
                </a:lnTo>
                <a:cubicBezTo>
                  <a:pt x="11398377" y="4093030"/>
                  <a:pt x="11401995" y="4042583"/>
                  <a:pt x="11404407" y="3993366"/>
                </a:cubicBezTo>
                <a:close/>
                <a:moveTo>
                  <a:pt x="7860713" y="3867026"/>
                </a:moveTo>
                <a:cubicBezTo>
                  <a:pt x="7862006" y="3889174"/>
                  <a:pt x="7862006" y="3911321"/>
                  <a:pt x="7862006" y="3932238"/>
                </a:cubicBezTo>
                <a:cubicBezTo>
                  <a:pt x="7862006" y="3960538"/>
                  <a:pt x="7863298" y="3988837"/>
                  <a:pt x="7864591" y="4017137"/>
                </a:cubicBezTo>
                <a:lnTo>
                  <a:pt x="7824525" y="4019598"/>
                </a:lnTo>
                <a:cubicBezTo>
                  <a:pt x="7823232" y="3991298"/>
                  <a:pt x="7821940" y="3961768"/>
                  <a:pt x="7821940" y="3932238"/>
                </a:cubicBezTo>
                <a:cubicBezTo>
                  <a:pt x="7821940" y="3911321"/>
                  <a:pt x="7821940" y="3889174"/>
                  <a:pt x="7821940" y="3868257"/>
                </a:cubicBezTo>
                <a:close/>
                <a:moveTo>
                  <a:pt x="5022" y="3740690"/>
                </a:moveTo>
                <a:lnTo>
                  <a:pt x="42687" y="3743171"/>
                </a:lnTo>
                <a:cubicBezTo>
                  <a:pt x="41432" y="3792784"/>
                  <a:pt x="38921" y="3843638"/>
                  <a:pt x="38921" y="3893252"/>
                </a:cubicBezTo>
                <a:lnTo>
                  <a:pt x="0" y="3893252"/>
                </a:lnTo>
                <a:cubicBezTo>
                  <a:pt x="1256" y="3842398"/>
                  <a:pt x="2511" y="3791544"/>
                  <a:pt x="5022" y="3740690"/>
                </a:cubicBezTo>
                <a:close/>
                <a:moveTo>
                  <a:pt x="11430671" y="3691253"/>
                </a:moveTo>
                <a:cubicBezTo>
                  <a:pt x="11438335" y="3743088"/>
                  <a:pt x="11443445" y="3794923"/>
                  <a:pt x="11445999" y="3846757"/>
                </a:cubicBezTo>
                <a:lnTo>
                  <a:pt x="11406399" y="3849286"/>
                </a:lnTo>
                <a:cubicBezTo>
                  <a:pt x="11403845" y="3798716"/>
                  <a:pt x="11398735" y="3746881"/>
                  <a:pt x="11392349" y="3697575"/>
                </a:cubicBezTo>
                <a:close/>
                <a:moveTo>
                  <a:pt x="7837349" y="3559421"/>
                </a:moveTo>
                <a:cubicBezTo>
                  <a:pt x="7842172" y="3608638"/>
                  <a:pt x="7845790" y="3660315"/>
                  <a:pt x="7848201" y="3710762"/>
                </a:cubicBezTo>
                <a:lnTo>
                  <a:pt x="7810821" y="3711993"/>
                </a:lnTo>
                <a:cubicBezTo>
                  <a:pt x="7809615" y="3662776"/>
                  <a:pt x="7805998" y="3612329"/>
                  <a:pt x="7799969" y="3563112"/>
                </a:cubicBezTo>
                <a:close/>
                <a:moveTo>
                  <a:pt x="26854" y="3433086"/>
                </a:moveTo>
                <a:lnTo>
                  <a:pt x="64694" y="3436879"/>
                </a:lnTo>
                <a:cubicBezTo>
                  <a:pt x="58591" y="3488712"/>
                  <a:pt x="52488" y="3539282"/>
                  <a:pt x="48826" y="3591115"/>
                </a:cubicBezTo>
                <a:lnTo>
                  <a:pt x="10986" y="3587322"/>
                </a:lnTo>
                <a:cubicBezTo>
                  <a:pt x="15869" y="3535489"/>
                  <a:pt x="20751" y="3483655"/>
                  <a:pt x="26854" y="3433086"/>
                </a:cubicBezTo>
                <a:close/>
                <a:moveTo>
                  <a:pt x="11362993" y="3389143"/>
                </a:moveTo>
                <a:cubicBezTo>
                  <a:pt x="11378121" y="3438060"/>
                  <a:pt x="11391987" y="3489485"/>
                  <a:pt x="11402073" y="3539656"/>
                </a:cubicBezTo>
                <a:lnTo>
                  <a:pt x="11365513" y="3547182"/>
                </a:lnTo>
                <a:cubicBezTo>
                  <a:pt x="11354167" y="3498265"/>
                  <a:pt x="11341561" y="3449348"/>
                  <a:pt x="11326433" y="3401686"/>
                </a:cubicBezTo>
                <a:close/>
                <a:moveTo>
                  <a:pt x="7801586" y="3257312"/>
                </a:moveTo>
                <a:cubicBezTo>
                  <a:pt x="7810633" y="3307881"/>
                  <a:pt x="7818388" y="3358451"/>
                  <a:pt x="7826143" y="3410284"/>
                </a:cubicBezTo>
                <a:lnTo>
                  <a:pt x="7786077" y="3415341"/>
                </a:lnTo>
                <a:cubicBezTo>
                  <a:pt x="7778322" y="3364772"/>
                  <a:pt x="7770567" y="3312938"/>
                  <a:pt x="7761520" y="3263633"/>
                </a:cubicBezTo>
                <a:close/>
                <a:moveTo>
                  <a:pt x="76292" y="3130973"/>
                </a:moveTo>
                <a:lnTo>
                  <a:pt x="114132" y="3138559"/>
                </a:lnTo>
                <a:cubicBezTo>
                  <a:pt x="103147" y="3187865"/>
                  <a:pt x="94602" y="3238436"/>
                  <a:pt x="86057" y="3289006"/>
                </a:cubicBezTo>
                <a:lnTo>
                  <a:pt x="49438" y="3282685"/>
                </a:lnTo>
                <a:cubicBezTo>
                  <a:pt x="57983" y="3232114"/>
                  <a:pt x="66527" y="3180279"/>
                  <a:pt x="76292" y="3130973"/>
                </a:cubicBezTo>
                <a:close/>
                <a:moveTo>
                  <a:pt x="11244453" y="3103511"/>
                </a:moveTo>
                <a:cubicBezTo>
                  <a:pt x="11267935" y="3147806"/>
                  <a:pt x="11288945" y="3194562"/>
                  <a:pt x="11308721" y="3241318"/>
                </a:cubicBezTo>
                <a:lnTo>
                  <a:pt x="11272879" y="3256083"/>
                </a:lnTo>
                <a:cubicBezTo>
                  <a:pt x="11255575" y="3210557"/>
                  <a:pt x="11234565" y="3165032"/>
                  <a:pt x="11211083" y="3120737"/>
                </a:cubicBezTo>
                <a:close/>
                <a:moveTo>
                  <a:pt x="7736801" y="2960693"/>
                </a:moveTo>
                <a:cubicBezTo>
                  <a:pt x="7749113" y="3010864"/>
                  <a:pt x="7761425" y="3061035"/>
                  <a:pt x="7771275" y="3111206"/>
                </a:cubicBezTo>
                <a:lnTo>
                  <a:pt x="7734339" y="3118732"/>
                </a:lnTo>
                <a:cubicBezTo>
                  <a:pt x="7724489" y="3069815"/>
                  <a:pt x="7713408" y="3019644"/>
                  <a:pt x="7701096" y="2970727"/>
                </a:cubicBezTo>
                <a:close/>
                <a:moveTo>
                  <a:pt x="11082315" y="2845341"/>
                </a:moveTo>
                <a:cubicBezTo>
                  <a:pt x="11114117" y="2886470"/>
                  <a:pt x="11144645" y="2928844"/>
                  <a:pt x="11171359" y="2972465"/>
                </a:cubicBezTo>
                <a:lnTo>
                  <a:pt x="11138285" y="2992406"/>
                </a:lnTo>
                <a:cubicBezTo>
                  <a:pt x="11111573" y="2950031"/>
                  <a:pt x="11081043" y="2907657"/>
                  <a:pt x="11051785" y="2869021"/>
                </a:cubicBezTo>
                <a:close/>
                <a:moveTo>
                  <a:pt x="155044" y="2834354"/>
                </a:moveTo>
                <a:lnTo>
                  <a:pt x="191014" y="2845643"/>
                </a:lnTo>
                <a:cubicBezTo>
                  <a:pt x="177370" y="2893307"/>
                  <a:pt x="163726" y="2943479"/>
                  <a:pt x="151323" y="2992397"/>
                </a:cubicBezTo>
                <a:lnTo>
                  <a:pt x="115353" y="2983617"/>
                </a:lnTo>
                <a:cubicBezTo>
                  <a:pt x="127756" y="2933445"/>
                  <a:pt x="140160" y="2883272"/>
                  <a:pt x="155044" y="2834354"/>
                </a:cubicBezTo>
                <a:close/>
                <a:moveTo>
                  <a:pt x="7647643" y="2669566"/>
                </a:moveTo>
                <a:cubicBezTo>
                  <a:pt x="7663630" y="2717230"/>
                  <a:pt x="7679618" y="2767402"/>
                  <a:pt x="7694375" y="2816320"/>
                </a:cubicBezTo>
                <a:lnTo>
                  <a:pt x="7657481" y="2827609"/>
                </a:lnTo>
                <a:cubicBezTo>
                  <a:pt x="7643954" y="2778691"/>
                  <a:pt x="7629196" y="2729773"/>
                  <a:pt x="7613209" y="2682109"/>
                </a:cubicBezTo>
                <a:close/>
                <a:moveTo>
                  <a:pt x="10879675" y="2614638"/>
                </a:moveTo>
                <a:cubicBezTo>
                  <a:pt x="10916295" y="2649594"/>
                  <a:pt x="10950473" y="2685798"/>
                  <a:pt x="10984651" y="2725747"/>
                </a:cubicBezTo>
                <a:lnTo>
                  <a:pt x="10956575" y="2750715"/>
                </a:lnTo>
                <a:cubicBezTo>
                  <a:pt x="10923617" y="2713263"/>
                  <a:pt x="10889439" y="2677059"/>
                  <a:pt x="10854041" y="2642103"/>
                </a:cubicBezTo>
                <a:close/>
                <a:moveTo>
                  <a:pt x="248498" y="2548721"/>
                </a:moveTo>
                <a:lnTo>
                  <a:pt x="284395" y="2561364"/>
                </a:lnTo>
                <a:cubicBezTo>
                  <a:pt x="267065" y="2610670"/>
                  <a:pt x="249735" y="2658712"/>
                  <a:pt x="233644" y="2706754"/>
                </a:cubicBezTo>
                <a:lnTo>
                  <a:pt x="197746" y="2695376"/>
                </a:lnTo>
                <a:cubicBezTo>
                  <a:pt x="213838" y="2646069"/>
                  <a:pt x="231168" y="2596763"/>
                  <a:pt x="248498" y="2548721"/>
                </a:cubicBezTo>
                <a:close/>
                <a:moveTo>
                  <a:pt x="10638127" y="2427878"/>
                </a:moveTo>
                <a:cubicBezTo>
                  <a:pt x="10682493" y="2456532"/>
                  <a:pt x="10724323" y="2486432"/>
                  <a:pt x="10764887" y="2518823"/>
                </a:cubicBezTo>
                <a:lnTo>
                  <a:pt x="10740803" y="2547477"/>
                </a:lnTo>
                <a:cubicBezTo>
                  <a:pt x="10701507" y="2517578"/>
                  <a:pt x="10659677" y="2487678"/>
                  <a:pt x="10617845" y="2460270"/>
                </a:cubicBezTo>
                <a:close/>
                <a:moveTo>
                  <a:pt x="7538213" y="2378442"/>
                </a:moveTo>
                <a:cubicBezTo>
                  <a:pt x="7558134" y="2426483"/>
                  <a:pt x="7578056" y="2474524"/>
                  <a:pt x="7595487" y="2522564"/>
                </a:cubicBezTo>
                <a:lnTo>
                  <a:pt x="7560624" y="2536471"/>
                </a:lnTo>
                <a:cubicBezTo>
                  <a:pt x="7541948" y="2488430"/>
                  <a:pt x="7523271" y="2440390"/>
                  <a:pt x="7503350" y="2393613"/>
                </a:cubicBezTo>
                <a:close/>
                <a:moveTo>
                  <a:pt x="370984" y="2263089"/>
                </a:moveTo>
                <a:lnTo>
                  <a:pt x="405209" y="2279085"/>
                </a:lnTo>
                <a:cubicBezTo>
                  <a:pt x="383660" y="2324610"/>
                  <a:pt x="363379" y="2370135"/>
                  <a:pt x="343097" y="2415661"/>
                </a:cubicBezTo>
                <a:lnTo>
                  <a:pt x="307604" y="2402126"/>
                </a:lnTo>
                <a:cubicBezTo>
                  <a:pt x="327886" y="2355370"/>
                  <a:pt x="349435" y="2308615"/>
                  <a:pt x="370984" y="2263089"/>
                </a:cubicBezTo>
                <a:close/>
                <a:moveTo>
                  <a:pt x="7405471" y="2103795"/>
                </a:moveTo>
                <a:cubicBezTo>
                  <a:pt x="7429363" y="2148447"/>
                  <a:pt x="7451997" y="2194340"/>
                  <a:pt x="7474631" y="2240233"/>
                </a:cubicBezTo>
                <a:lnTo>
                  <a:pt x="7439422" y="2256357"/>
                </a:lnTo>
                <a:cubicBezTo>
                  <a:pt x="7418045" y="2211705"/>
                  <a:pt x="7394154" y="2165812"/>
                  <a:pt x="7371520" y="2121160"/>
                </a:cubicBezTo>
                <a:close/>
                <a:moveTo>
                  <a:pt x="509312" y="1993937"/>
                </a:moveTo>
                <a:lnTo>
                  <a:pt x="542526" y="2012847"/>
                </a:lnTo>
                <a:cubicBezTo>
                  <a:pt x="516977" y="2055710"/>
                  <a:pt x="492706" y="2101094"/>
                  <a:pt x="468435" y="2146479"/>
                </a:cubicBezTo>
                <a:lnTo>
                  <a:pt x="433944" y="2128829"/>
                </a:lnTo>
                <a:cubicBezTo>
                  <a:pt x="458215" y="2083445"/>
                  <a:pt x="483764" y="2038061"/>
                  <a:pt x="509312" y="1993937"/>
                </a:cubicBezTo>
                <a:close/>
                <a:moveTo>
                  <a:pt x="7253728" y="1840135"/>
                </a:moveTo>
                <a:cubicBezTo>
                  <a:pt x="7281803" y="1882998"/>
                  <a:pt x="7307437" y="1928382"/>
                  <a:pt x="7331850" y="1972506"/>
                </a:cubicBezTo>
                <a:lnTo>
                  <a:pt x="7300113" y="1992677"/>
                </a:lnTo>
                <a:cubicBezTo>
                  <a:pt x="7275700" y="1947292"/>
                  <a:pt x="7248846" y="1903169"/>
                  <a:pt x="7223212" y="1860306"/>
                </a:cubicBezTo>
                <a:close/>
                <a:moveTo>
                  <a:pt x="669964" y="1735767"/>
                </a:moveTo>
                <a:lnTo>
                  <a:pt x="701869" y="1756778"/>
                </a:lnTo>
                <a:cubicBezTo>
                  <a:pt x="673645" y="1798799"/>
                  <a:pt x="646648" y="1840821"/>
                  <a:pt x="620878" y="1882842"/>
                </a:cubicBezTo>
                <a:lnTo>
                  <a:pt x="587746" y="1863068"/>
                </a:lnTo>
                <a:cubicBezTo>
                  <a:pt x="614743" y="1819810"/>
                  <a:pt x="641740" y="1777789"/>
                  <a:pt x="669964" y="1735767"/>
                </a:cubicBezTo>
                <a:close/>
                <a:moveTo>
                  <a:pt x="7084075" y="1587460"/>
                </a:moveTo>
                <a:cubicBezTo>
                  <a:pt x="7113974" y="1628588"/>
                  <a:pt x="7143874" y="1670961"/>
                  <a:pt x="7172528" y="1712089"/>
                </a:cubicBezTo>
                <a:lnTo>
                  <a:pt x="7141383" y="1734522"/>
                </a:lnTo>
                <a:cubicBezTo>
                  <a:pt x="7112729" y="1692148"/>
                  <a:pt x="7082829" y="1651021"/>
                  <a:pt x="7052929" y="1609893"/>
                </a:cubicBezTo>
                <a:close/>
                <a:moveTo>
                  <a:pt x="852779" y="1488587"/>
                </a:moveTo>
                <a:lnTo>
                  <a:pt x="883101" y="1512671"/>
                </a:lnTo>
                <a:cubicBezTo>
                  <a:pt x="850252" y="1553234"/>
                  <a:pt x="818668" y="1593797"/>
                  <a:pt x="789610" y="1635628"/>
                </a:cubicBezTo>
                <a:lnTo>
                  <a:pt x="758025" y="1612811"/>
                </a:lnTo>
                <a:cubicBezTo>
                  <a:pt x="788346" y="1570981"/>
                  <a:pt x="819931" y="1529150"/>
                  <a:pt x="852779" y="1488587"/>
                </a:cubicBezTo>
                <a:close/>
                <a:moveTo>
                  <a:pt x="6888889" y="1345770"/>
                </a:moveTo>
                <a:cubicBezTo>
                  <a:pt x="6922006" y="1384606"/>
                  <a:pt x="6955123" y="1424695"/>
                  <a:pt x="6985787" y="1463531"/>
                </a:cubicBezTo>
                <a:lnTo>
                  <a:pt x="6956350" y="1487333"/>
                </a:lnTo>
                <a:cubicBezTo>
                  <a:pt x="6925686" y="1448498"/>
                  <a:pt x="6893795" y="1408409"/>
                  <a:pt x="6860678" y="1370826"/>
                </a:cubicBezTo>
                <a:close/>
                <a:moveTo>
                  <a:pt x="1053233" y="1257883"/>
                </a:moveTo>
                <a:lnTo>
                  <a:pt x="1080854" y="1283631"/>
                </a:lnTo>
                <a:cubicBezTo>
                  <a:pt x="1046955" y="1319188"/>
                  <a:pt x="1011801" y="1357196"/>
                  <a:pt x="979157" y="1393979"/>
                </a:cubicBezTo>
                <a:lnTo>
                  <a:pt x="950280" y="1370683"/>
                </a:lnTo>
                <a:cubicBezTo>
                  <a:pt x="982924" y="1332675"/>
                  <a:pt x="1018078" y="1294666"/>
                  <a:pt x="1053233" y="1257883"/>
                </a:cubicBezTo>
                <a:close/>
                <a:moveTo>
                  <a:pt x="6677581" y="1126053"/>
                </a:moveTo>
                <a:cubicBezTo>
                  <a:pt x="6712979" y="1162256"/>
                  <a:pt x="6748378" y="1198459"/>
                  <a:pt x="6782556" y="1235911"/>
                </a:cubicBezTo>
                <a:lnTo>
                  <a:pt x="6755702" y="1262127"/>
                </a:lnTo>
                <a:cubicBezTo>
                  <a:pt x="6721524" y="1225924"/>
                  <a:pt x="6687346" y="1188472"/>
                  <a:pt x="6651947" y="1153518"/>
                </a:cubicBezTo>
                <a:close/>
                <a:moveTo>
                  <a:pt x="1269116" y="1038166"/>
                </a:moveTo>
                <a:lnTo>
                  <a:pt x="1295096" y="1066241"/>
                </a:lnTo>
                <a:cubicBezTo>
                  <a:pt x="1257982" y="1099199"/>
                  <a:pt x="1222105" y="1133377"/>
                  <a:pt x="1186228" y="1168776"/>
                </a:cubicBezTo>
                <a:lnTo>
                  <a:pt x="1159011" y="1141921"/>
                </a:lnTo>
                <a:cubicBezTo>
                  <a:pt x="1194888" y="1107743"/>
                  <a:pt x="1232002" y="1072344"/>
                  <a:pt x="1269116" y="1038166"/>
                </a:cubicBezTo>
                <a:close/>
                <a:moveTo>
                  <a:pt x="6451790" y="917321"/>
                </a:moveTo>
                <a:cubicBezTo>
                  <a:pt x="6491879" y="951220"/>
                  <a:pt x="6530715" y="985120"/>
                  <a:pt x="6568298" y="1019019"/>
                </a:cubicBezTo>
                <a:lnTo>
                  <a:pt x="6541990" y="1047896"/>
                </a:lnTo>
                <a:cubicBezTo>
                  <a:pt x="6504407" y="1013997"/>
                  <a:pt x="6466824" y="980097"/>
                  <a:pt x="6426735" y="947454"/>
                </a:cubicBezTo>
                <a:close/>
                <a:moveTo>
                  <a:pt x="1502198" y="840420"/>
                </a:moveTo>
                <a:lnTo>
                  <a:pt x="1525794" y="871084"/>
                </a:lnTo>
                <a:cubicBezTo>
                  <a:pt x="1486054" y="901748"/>
                  <a:pt x="1447556" y="933639"/>
                  <a:pt x="1409058" y="965530"/>
                </a:cubicBezTo>
                <a:lnTo>
                  <a:pt x="1384220" y="937319"/>
                </a:lnTo>
                <a:cubicBezTo>
                  <a:pt x="1422718" y="904202"/>
                  <a:pt x="1462458" y="872311"/>
                  <a:pt x="1502198" y="840420"/>
                </a:cubicBezTo>
                <a:close/>
                <a:moveTo>
                  <a:pt x="6207863" y="730562"/>
                </a:moveTo>
                <a:cubicBezTo>
                  <a:pt x="6249694" y="760157"/>
                  <a:pt x="6291526" y="789752"/>
                  <a:pt x="6332089" y="821813"/>
                </a:cubicBezTo>
                <a:lnTo>
                  <a:pt x="6309272" y="850174"/>
                </a:lnTo>
                <a:cubicBezTo>
                  <a:pt x="6268709" y="820579"/>
                  <a:pt x="6226877" y="789752"/>
                  <a:pt x="6185046" y="761390"/>
                </a:cubicBezTo>
                <a:close/>
                <a:moveTo>
                  <a:pt x="1746293" y="659152"/>
                </a:moveTo>
                <a:lnTo>
                  <a:pt x="1767480" y="691544"/>
                </a:lnTo>
                <a:cubicBezTo>
                  <a:pt x="1725106" y="718952"/>
                  <a:pt x="1683979" y="748852"/>
                  <a:pt x="1644097" y="778751"/>
                </a:cubicBezTo>
                <a:lnTo>
                  <a:pt x="1620418" y="746360"/>
                </a:lnTo>
                <a:cubicBezTo>
                  <a:pt x="1662792" y="717706"/>
                  <a:pt x="1703919" y="687806"/>
                  <a:pt x="1746293" y="659152"/>
                </a:cubicBezTo>
                <a:close/>
                <a:moveTo>
                  <a:pt x="5952145" y="565774"/>
                </a:moveTo>
                <a:cubicBezTo>
                  <a:pt x="5995402" y="591126"/>
                  <a:pt x="6038660" y="619013"/>
                  <a:pt x="6079445" y="648167"/>
                </a:cubicBezTo>
                <a:lnTo>
                  <a:pt x="6059670" y="679857"/>
                </a:lnTo>
                <a:cubicBezTo>
                  <a:pt x="6017649" y="651970"/>
                  <a:pt x="5974391" y="625351"/>
                  <a:pt x="5932370" y="598731"/>
                </a:cubicBezTo>
                <a:close/>
                <a:moveTo>
                  <a:pt x="2012215" y="499858"/>
                </a:moveTo>
                <a:lnTo>
                  <a:pt x="2031125" y="533186"/>
                </a:lnTo>
                <a:cubicBezTo>
                  <a:pt x="1987002" y="556639"/>
                  <a:pt x="1942878" y="582561"/>
                  <a:pt x="1898755" y="608483"/>
                </a:cubicBezTo>
                <a:lnTo>
                  <a:pt x="1878584" y="576389"/>
                </a:lnTo>
                <a:cubicBezTo>
                  <a:pt x="1922708" y="550467"/>
                  <a:pt x="1966831" y="524546"/>
                  <a:pt x="2012215" y="499858"/>
                </a:cubicBezTo>
                <a:close/>
                <a:moveTo>
                  <a:pt x="5686075" y="417463"/>
                </a:moveTo>
                <a:cubicBezTo>
                  <a:pt x="5730727" y="439564"/>
                  <a:pt x="5776619" y="462894"/>
                  <a:pt x="5821272" y="487451"/>
                </a:cubicBezTo>
                <a:lnTo>
                  <a:pt x="5802667" y="520602"/>
                </a:lnTo>
                <a:cubicBezTo>
                  <a:pt x="5759255" y="497273"/>
                  <a:pt x="5714603" y="472716"/>
                  <a:pt x="5668710" y="451843"/>
                </a:cubicBezTo>
                <a:close/>
                <a:moveTo>
                  <a:pt x="2284177" y="362533"/>
                </a:moveTo>
                <a:lnTo>
                  <a:pt x="2300302" y="398171"/>
                </a:lnTo>
                <a:cubicBezTo>
                  <a:pt x="2255649" y="418535"/>
                  <a:pt x="2209757" y="442718"/>
                  <a:pt x="2165105" y="465627"/>
                </a:cubicBezTo>
                <a:lnTo>
                  <a:pt x="2147740" y="431263"/>
                </a:lnTo>
                <a:cubicBezTo>
                  <a:pt x="2192392" y="407080"/>
                  <a:pt x="2238285" y="384170"/>
                  <a:pt x="2284177" y="362533"/>
                </a:cubicBezTo>
                <a:close/>
                <a:moveTo>
                  <a:pt x="5407598" y="291127"/>
                </a:moveTo>
                <a:cubicBezTo>
                  <a:pt x="5453123" y="309318"/>
                  <a:pt x="5499879" y="328721"/>
                  <a:pt x="5546635" y="349337"/>
                </a:cubicBezTo>
                <a:lnTo>
                  <a:pt x="5530639" y="383293"/>
                </a:lnTo>
                <a:cubicBezTo>
                  <a:pt x="5485114" y="362677"/>
                  <a:pt x="5439588" y="343273"/>
                  <a:pt x="5394063" y="325083"/>
                </a:cubicBezTo>
                <a:close/>
                <a:moveTo>
                  <a:pt x="2567772" y="247183"/>
                </a:moveTo>
                <a:lnTo>
                  <a:pt x="2580415" y="282515"/>
                </a:lnTo>
                <a:cubicBezTo>
                  <a:pt x="2532374" y="300182"/>
                  <a:pt x="2484333" y="319110"/>
                  <a:pt x="2437557" y="339299"/>
                </a:cubicBezTo>
                <a:lnTo>
                  <a:pt x="2422386" y="303967"/>
                </a:lnTo>
                <a:cubicBezTo>
                  <a:pt x="2470427" y="283777"/>
                  <a:pt x="2518467" y="264849"/>
                  <a:pt x="2567772" y="247183"/>
                </a:cubicBezTo>
                <a:close/>
                <a:moveTo>
                  <a:pt x="5120973" y="186759"/>
                </a:moveTo>
                <a:cubicBezTo>
                  <a:pt x="5169891" y="201826"/>
                  <a:pt x="5218809" y="219403"/>
                  <a:pt x="5266473" y="236980"/>
                </a:cubicBezTo>
                <a:lnTo>
                  <a:pt x="5253930" y="273391"/>
                </a:lnTo>
                <a:cubicBezTo>
                  <a:pt x="5206266" y="254558"/>
                  <a:pt x="5157348" y="239491"/>
                  <a:pt x="5108430" y="224425"/>
                </a:cubicBezTo>
                <a:close/>
                <a:moveTo>
                  <a:pt x="2861518" y="148311"/>
                </a:moveTo>
                <a:lnTo>
                  <a:pt x="2871553" y="184514"/>
                </a:lnTo>
                <a:cubicBezTo>
                  <a:pt x="2823889" y="198246"/>
                  <a:pt x="2773717" y="213226"/>
                  <a:pt x="2726053" y="229455"/>
                </a:cubicBezTo>
                <a:lnTo>
                  <a:pt x="2713510" y="192004"/>
                </a:lnTo>
                <a:cubicBezTo>
                  <a:pt x="2762428" y="177024"/>
                  <a:pt x="2811346" y="162043"/>
                  <a:pt x="2861518" y="148311"/>
                </a:cubicBezTo>
                <a:close/>
                <a:moveTo>
                  <a:pt x="4826086" y="104367"/>
                </a:moveTo>
                <a:cubicBezTo>
                  <a:pt x="4875003" y="115713"/>
                  <a:pt x="4926428" y="128320"/>
                  <a:pt x="4975345" y="142187"/>
                </a:cubicBezTo>
                <a:lnTo>
                  <a:pt x="4965311" y="180008"/>
                </a:lnTo>
                <a:cubicBezTo>
                  <a:pt x="4916394" y="166140"/>
                  <a:pt x="4866223" y="153533"/>
                  <a:pt x="4817306" y="142187"/>
                </a:cubicBezTo>
                <a:close/>
                <a:moveTo>
                  <a:pt x="3155151" y="76901"/>
                </a:moveTo>
                <a:lnTo>
                  <a:pt x="3162677" y="113837"/>
                </a:lnTo>
                <a:cubicBezTo>
                  <a:pt x="3112506" y="123687"/>
                  <a:pt x="3062335" y="134768"/>
                  <a:pt x="3013418" y="147080"/>
                </a:cubicBezTo>
                <a:lnTo>
                  <a:pt x="3004638" y="110144"/>
                </a:lnTo>
                <a:cubicBezTo>
                  <a:pt x="3054809" y="97832"/>
                  <a:pt x="3104980" y="86751"/>
                  <a:pt x="3155151" y="76901"/>
                </a:cubicBezTo>
                <a:close/>
                <a:moveTo>
                  <a:pt x="4526959" y="49438"/>
                </a:moveTo>
                <a:cubicBezTo>
                  <a:pt x="4575876" y="56900"/>
                  <a:pt x="4627301" y="66850"/>
                  <a:pt x="4678727" y="76799"/>
                </a:cubicBezTo>
                <a:lnTo>
                  <a:pt x="4671201" y="114110"/>
                </a:lnTo>
                <a:cubicBezTo>
                  <a:pt x="4621030" y="104160"/>
                  <a:pt x="4570859" y="95454"/>
                  <a:pt x="4520688" y="87992"/>
                </a:cubicBezTo>
                <a:close/>
                <a:moveTo>
                  <a:pt x="3459723" y="32957"/>
                </a:moveTo>
                <a:lnTo>
                  <a:pt x="3464780" y="70722"/>
                </a:lnTo>
                <a:cubicBezTo>
                  <a:pt x="3414209" y="77016"/>
                  <a:pt x="3362375" y="83311"/>
                  <a:pt x="3313068" y="92122"/>
                </a:cubicBezTo>
                <a:lnTo>
                  <a:pt x="3306747" y="53099"/>
                </a:lnTo>
                <a:cubicBezTo>
                  <a:pt x="3357317" y="45546"/>
                  <a:pt x="3409152" y="39251"/>
                  <a:pt x="3459723" y="32957"/>
                </a:cubicBezTo>
                <a:close/>
                <a:moveTo>
                  <a:pt x="4222368" y="16480"/>
                </a:moveTo>
                <a:cubicBezTo>
                  <a:pt x="4272938" y="20313"/>
                  <a:pt x="4326037" y="25422"/>
                  <a:pt x="4376608" y="30532"/>
                </a:cubicBezTo>
                <a:lnTo>
                  <a:pt x="4371551" y="70132"/>
                </a:lnTo>
                <a:cubicBezTo>
                  <a:pt x="4322244" y="63745"/>
                  <a:pt x="4270410" y="58635"/>
                  <a:pt x="4218575" y="54803"/>
                </a:cubicBezTo>
                <a:close/>
                <a:moveTo>
                  <a:pt x="3760181" y="5494"/>
                </a:moveTo>
                <a:lnTo>
                  <a:pt x="3761422" y="44789"/>
                </a:lnTo>
                <a:cubicBezTo>
                  <a:pt x="3711808" y="46056"/>
                  <a:pt x="3662195" y="49859"/>
                  <a:pt x="3611341" y="53662"/>
                </a:cubicBezTo>
                <a:lnTo>
                  <a:pt x="3608860" y="15635"/>
                </a:lnTo>
                <a:cubicBezTo>
                  <a:pt x="3658474" y="10565"/>
                  <a:pt x="3710568" y="8029"/>
                  <a:pt x="3760181" y="5494"/>
                </a:cubicBezTo>
                <a:close/>
                <a:moveTo>
                  <a:pt x="3916465" y="0"/>
                </a:moveTo>
                <a:lnTo>
                  <a:pt x="3928868" y="0"/>
                </a:lnTo>
                <a:cubicBezTo>
                  <a:pt x="3976001" y="0"/>
                  <a:pt x="4023134" y="1293"/>
                  <a:pt x="4069027" y="2585"/>
                </a:cubicBezTo>
                <a:lnTo>
                  <a:pt x="4066546" y="42651"/>
                </a:lnTo>
                <a:cubicBezTo>
                  <a:pt x="4021894" y="40066"/>
                  <a:pt x="3976001" y="40066"/>
                  <a:pt x="3930109" y="40066"/>
                </a:cubicBezTo>
                <a:lnTo>
                  <a:pt x="3928868" y="40066"/>
                </a:lnTo>
                <a:lnTo>
                  <a:pt x="3916465" y="400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E492058B-E458-4733-A4B7-48D532AF8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695" y="3021279"/>
            <a:ext cx="531580" cy="531580"/>
          </a:xfrm>
          <a:custGeom>
            <a:avLst/>
            <a:gdLst>
              <a:gd name="T0" fmla="*/ 413 w 1136"/>
              <a:gd name="T1" fmla="*/ 852 h 1137"/>
              <a:gd name="T2" fmla="*/ 395 w 1136"/>
              <a:gd name="T3" fmla="*/ 860 h 1137"/>
              <a:gd name="T4" fmla="*/ 317 w 1136"/>
              <a:gd name="T5" fmla="*/ 937 h 1137"/>
              <a:gd name="T6" fmla="*/ 310 w 1136"/>
              <a:gd name="T7" fmla="*/ 955 h 1137"/>
              <a:gd name="T8" fmla="*/ 335 w 1136"/>
              <a:gd name="T9" fmla="*/ 981 h 1137"/>
              <a:gd name="T10" fmla="*/ 354 w 1136"/>
              <a:gd name="T11" fmla="*/ 973 h 1137"/>
              <a:gd name="T12" fmla="*/ 432 w 1136"/>
              <a:gd name="T13" fmla="*/ 896 h 1137"/>
              <a:gd name="T14" fmla="*/ 439 w 1136"/>
              <a:gd name="T15" fmla="*/ 878 h 1137"/>
              <a:gd name="T16" fmla="*/ 413 w 1136"/>
              <a:gd name="T17" fmla="*/ 852 h 1137"/>
              <a:gd name="T18" fmla="*/ 646 w 1136"/>
              <a:gd name="T19" fmla="*/ 1044 h 1137"/>
              <a:gd name="T20" fmla="*/ 495 w 1136"/>
              <a:gd name="T21" fmla="*/ 677 h 1137"/>
              <a:gd name="T22" fmla="*/ 1033 w 1136"/>
              <a:gd name="T23" fmla="*/ 139 h 1137"/>
              <a:gd name="T24" fmla="*/ 646 w 1136"/>
              <a:gd name="T25" fmla="*/ 1044 h 1137"/>
              <a:gd name="T26" fmla="*/ 93 w 1136"/>
              <a:gd name="T27" fmla="*/ 490 h 1137"/>
              <a:gd name="T28" fmla="*/ 997 w 1136"/>
              <a:gd name="T29" fmla="*/ 103 h 1137"/>
              <a:gd name="T30" fmla="*/ 458 w 1136"/>
              <a:gd name="T31" fmla="*/ 641 h 1137"/>
              <a:gd name="T32" fmla="*/ 93 w 1136"/>
              <a:gd name="T33" fmla="*/ 490 h 1137"/>
              <a:gd name="T34" fmla="*/ 1135 w 1136"/>
              <a:gd name="T35" fmla="*/ 27 h 1137"/>
              <a:gd name="T36" fmla="*/ 1110 w 1136"/>
              <a:gd name="T37" fmla="*/ 0 h 1137"/>
              <a:gd name="T38" fmla="*/ 1099 w 1136"/>
              <a:gd name="T39" fmla="*/ 3 h 1137"/>
              <a:gd name="T40" fmla="*/ 16 w 1136"/>
              <a:gd name="T41" fmla="*/ 467 h 1137"/>
              <a:gd name="T42" fmla="*/ 15 w 1136"/>
              <a:gd name="T43" fmla="*/ 467 h 1137"/>
              <a:gd name="T44" fmla="*/ 15 w 1136"/>
              <a:gd name="T45" fmla="*/ 468 h 1137"/>
              <a:gd name="T46" fmla="*/ 0 w 1136"/>
              <a:gd name="T47" fmla="*/ 491 h 1137"/>
              <a:gd name="T48" fmla="*/ 19 w 1136"/>
              <a:gd name="T49" fmla="*/ 515 h 1137"/>
              <a:gd name="T50" fmla="*/ 445 w 1136"/>
              <a:gd name="T51" fmla="*/ 691 h 1137"/>
              <a:gd name="T52" fmla="*/ 621 w 1136"/>
              <a:gd name="T53" fmla="*/ 1117 h 1137"/>
              <a:gd name="T54" fmla="*/ 645 w 1136"/>
              <a:gd name="T55" fmla="*/ 1136 h 1137"/>
              <a:gd name="T56" fmla="*/ 668 w 1136"/>
              <a:gd name="T57" fmla="*/ 1121 h 1137"/>
              <a:gd name="T58" fmla="*/ 669 w 1136"/>
              <a:gd name="T59" fmla="*/ 1120 h 1137"/>
              <a:gd name="T60" fmla="*/ 1133 w 1136"/>
              <a:gd name="T61" fmla="*/ 38 h 1137"/>
              <a:gd name="T62" fmla="*/ 1132 w 1136"/>
              <a:gd name="T63" fmla="*/ 38 h 1137"/>
              <a:gd name="T64" fmla="*/ 1135 w 1136"/>
              <a:gd name="T65" fmla="*/ 27 h 1137"/>
              <a:gd name="T66" fmla="*/ 250 w 1136"/>
              <a:gd name="T67" fmla="*/ 767 h 1137"/>
              <a:gd name="T68" fmla="*/ 276 w 1136"/>
              <a:gd name="T69" fmla="*/ 741 h 1137"/>
              <a:gd name="T70" fmla="*/ 284 w 1136"/>
              <a:gd name="T71" fmla="*/ 723 h 1137"/>
              <a:gd name="T72" fmla="*/ 258 w 1136"/>
              <a:gd name="T73" fmla="*/ 697 h 1137"/>
              <a:gd name="T74" fmla="*/ 240 w 1136"/>
              <a:gd name="T75" fmla="*/ 705 h 1137"/>
              <a:gd name="T76" fmla="*/ 214 w 1136"/>
              <a:gd name="T77" fmla="*/ 731 h 1137"/>
              <a:gd name="T78" fmla="*/ 206 w 1136"/>
              <a:gd name="T79" fmla="*/ 749 h 1137"/>
              <a:gd name="T80" fmla="*/ 232 w 1136"/>
              <a:gd name="T81" fmla="*/ 774 h 1137"/>
              <a:gd name="T82" fmla="*/ 250 w 1136"/>
              <a:gd name="T83" fmla="*/ 767 h 1137"/>
              <a:gd name="T84" fmla="*/ 413 w 1136"/>
              <a:gd name="T85" fmla="*/ 749 h 1137"/>
              <a:gd name="T86" fmla="*/ 387 w 1136"/>
              <a:gd name="T87" fmla="*/ 723 h 1137"/>
              <a:gd name="T88" fmla="*/ 369 w 1136"/>
              <a:gd name="T89" fmla="*/ 731 h 1137"/>
              <a:gd name="T90" fmla="*/ 111 w 1136"/>
              <a:gd name="T91" fmla="*/ 989 h 1137"/>
              <a:gd name="T92" fmla="*/ 104 w 1136"/>
              <a:gd name="T93" fmla="*/ 1007 h 1137"/>
              <a:gd name="T94" fmla="*/ 129 w 1136"/>
              <a:gd name="T95" fmla="*/ 1033 h 1137"/>
              <a:gd name="T96" fmla="*/ 148 w 1136"/>
              <a:gd name="T97" fmla="*/ 1025 h 1137"/>
              <a:gd name="T98" fmla="*/ 405 w 1136"/>
              <a:gd name="T99" fmla="*/ 767 h 1137"/>
              <a:gd name="T100" fmla="*/ 413 w 1136"/>
              <a:gd name="T101" fmla="*/ 749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36" h="1137">
                <a:moveTo>
                  <a:pt x="413" y="852"/>
                </a:moveTo>
                <a:cubicBezTo>
                  <a:pt x="406" y="852"/>
                  <a:pt x="400" y="855"/>
                  <a:pt x="395" y="860"/>
                </a:cubicBezTo>
                <a:lnTo>
                  <a:pt x="317" y="937"/>
                </a:lnTo>
                <a:cubicBezTo>
                  <a:pt x="313" y="941"/>
                  <a:pt x="310" y="948"/>
                  <a:pt x="310" y="955"/>
                </a:cubicBezTo>
                <a:cubicBezTo>
                  <a:pt x="310" y="970"/>
                  <a:pt x="321" y="981"/>
                  <a:pt x="335" y="981"/>
                </a:cubicBezTo>
                <a:cubicBezTo>
                  <a:pt x="343" y="981"/>
                  <a:pt x="349" y="978"/>
                  <a:pt x="354" y="973"/>
                </a:cubicBezTo>
                <a:lnTo>
                  <a:pt x="432" y="896"/>
                </a:lnTo>
                <a:cubicBezTo>
                  <a:pt x="436" y="891"/>
                  <a:pt x="439" y="885"/>
                  <a:pt x="439" y="878"/>
                </a:cubicBezTo>
                <a:cubicBezTo>
                  <a:pt x="439" y="863"/>
                  <a:pt x="427" y="852"/>
                  <a:pt x="413" y="852"/>
                </a:cubicBezTo>
                <a:close/>
                <a:moveTo>
                  <a:pt x="646" y="1044"/>
                </a:moveTo>
                <a:lnTo>
                  <a:pt x="495" y="677"/>
                </a:lnTo>
                <a:lnTo>
                  <a:pt x="1033" y="139"/>
                </a:lnTo>
                <a:lnTo>
                  <a:pt x="646" y="1044"/>
                </a:lnTo>
                <a:close/>
                <a:moveTo>
                  <a:pt x="93" y="490"/>
                </a:moveTo>
                <a:lnTo>
                  <a:pt x="997" y="103"/>
                </a:lnTo>
                <a:lnTo>
                  <a:pt x="458" y="641"/>
                </a:lnTo>
                <a:lnTo>
                  <a:pt x="93" y="490"/>
                </a:lnTo>
                <a:close/>
                <a:moveTo>
                  <a:pt x="1135" y="27"/>
                </a:moveTo>
                <a:cubicBezTo>
                  <a:pt x="1135" y="12"/>
                  <a:pt x="1124" y="0"/>
                  <a:pt x="1110" y="0"/>
                </a:cubicBezTo>
                <a:cubicBezTo>
                  <a:pt x="1105" y="0"/>
                  <a:pt x="1102" y="2"/>
                  <a:pt x="1099" y="3"/>
                </a:cubicBezTo>
                <a:lnTo>
                  <a:pt x="16" y="467"/>
                </a:lnTo>
                <a:lnTo>
                  <a:pt x="15" y="467"/>
                </a:lnTo>
                <a:lnTo>
                  <a:pt x="15" y="468"/>
                </a:lnTo>
                <a:cubicBezTo>
                  <a:pt x="7" y="472"/>
                  <a:pt x="0" y="480"/>
                  <a:pt x="0" y="491"/>
                </a:cubicBezTo>
                <a:cubicBezTo>
                  <a:pt x="0" y="502"/>
                  <a:pt x="8" y="512"/>
                  <a:pt x="19" y="515"/>
                </a:cubicBezTo>
                <a:lnTo>
                  <a:pt x="445" y="691"/>
                </a:lnTo>
                <a:lnTo>
                  <a:pt x="621" y="1117"/>
                </a:lnTo>
                <a:cubicBezTo>
                  <a:pt x="624" y="1128"/>
                  <a:pt x="633" y="1136"/>
                  <a:pt x="645" y="1136"/>
                </a:cubicBezTo>
                <a:cubicBezTo>
                  <a:pt x="655" y="1136"/>
                  <a:pt x="664" y="1130"/>
                  <a:pt x="668" y="1121"/>
                </a:cubicBezTo>
                <a:lnTo>
                  <a:pt x="669" y="1120"/>
                </a:lnTo>
                <a:lnTo>
                  <a:pt x="1133" y="38"/>
                </a:lnTo>
                <a:lnTo>
                  <a:pt x="1132" y="38"/>
                </a:lnTo>
                <a:cubicBezTo>
                  <a:pt x="1134" y="34"/>
                  <a:pt x="1135" y="30"/>
                  <a:pt x="1135" y="27"/>
                </a:cubicBezTo>
                <a:close/>
                <a:moveTo>
                  <a:pt x="250" y="767"/>
                </a:moveTo>
                <a:lnTo>
                  <a:pt x="276" y="741"/>
                </a:lnTo>
                <a:cubicBezTo>
                  <a:pt x="281" y="737"/>
                  <a:pt x="284" y="730"/>
                  <a:pt x="284" y="723"/>
                </a:cubicBezTo>
                <a:cubicBezTo>
                  <a:pt x="284" y="709"/>
                  <a:pt x="272" y="697"/>
                  <a:pt x="258" y="697"/>
                </a:cubicBezTo>
                <a:cubicBezTo>
                  <a:pt x="251" y="697"/>
                  <a:pt x="244" y="700"/>
                  <a:pt x="240" y="705"/>
                </a:cubicBezTo>
                <a:lnTo>
                  <a:pt x="214" y="731"/>
                </a:lnTo>
                <a:cubicBezTo>
                  <a:pt x="209" y="735"/>
                  <a:pt x="206" y="741"/>
                  <a:pt x="206" y="749"/>
                </a:cubicBezTo>
                <a:cubicBezTo>
                  <a:pt x="206" y="763"/>
                  <a:pt x="218" y="774"/>
                  <a:pt x="232" y="774"/>
                </a:cubicBezTo>
                <a:cubicBezTo>
                  <a:pt x="239" y="774"/>
                  <a:pt x="246" y="772"/>
                  <a:pt x="250" y="767"/>
                </a:cubicBezTo>
                <a:close/>
                <a:moveTo>
                  <a:pt x="413" y="749"/>
                </a:moveTo>
                <a:cubicBezTo>
                  <a:pt x="413" y="734"/>
                  <a:pt x="402" y="723"/>
                  <a:pt x="387" y="723"/>
                </a:cubicBezTo>
                <a:cubicBezTo>
                  <a:pt x="380" y="723"/>
                  <a:pt x="373" y="726"/>
                  <a:pt x="369" y="731"/>
                </a:cubicBezTo>
                <a:lnTo>
                  <a:pt x="111" y="989"/>
                </a:lnTo>
                <a:cubicBezTo>
                  <a:pt x="106" y="993"/>
                  <a:pt x="104" y="1000"/>
                  <a:pt x="104" y="1007"/>
                </a:cubicBezTo>
                <a:cubicBezTo>
                  <a:pt x="104" y="1021"/>
                  <a:pt x="115" y="1033"/>
                  <a:pt x="129" y="1033"/>
                </a:cubicBezTo>
                <a:cubicBezTo>
                  <a:pt x="136" y="1033"/>
                  <a:pt x="143" y="1030"/>
                  <a:pt x="148" y="1025"/>
                </a:cubicBezTo>
                <a:lnTo>
                  <a:pt x="405" y="767"/>
                </a:lnTo>
                <a:cubicBezTo>
                  <a:pt x="410" y="762"/>
                  <a:pt x="413" y="756"/>
                  <a:pt x="413" y="74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665DAB89-CDE2-4BEB-88F0-4B5B26E5C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439" y="3027459"/>
            <a:ext cx="531580" cy="525399"/>
          </a:xfrm>
          <a:custGeom>
            <a:avLst/>
            <a:gdLst>
              <a:gd name="T0" fmla="*/ 351 w 1136"/>
              <a:gd name="T1" fmla="*/ 207 h 1124"/>
              <a:gd name="T2" fmla="*/ 370 w 1136"/>
              <a:gd name="T3" fmla="*/ 278 h 1124"/>
              <a:gd name="T4" fmla="*/ 1083 w 1136"/>
              <a:gd name="T5" fmla="*/ 453 h 1124"/>
              <a:gd name="T6" fmla="*/ 51 w 1136"/>
              <a:gd name="T7" fmla="*/ 350 h 1124"/>
              <a:gd name="T8" fmla="*/ 1083 w 1136"/>
              <a:gd name="T9" fmla="*/ 453 h 1124"/>
              <a:gd name="T10" fmla="*/ 155 w 1136"/>
              <a:gd name="T11" fmla="*/ 1072 h 1124"/>
              <a:gd name="T12" fmla="*/ 980 w 1136"/>
              <a:gd name="T13" fmla="*/ 505 h 1124"/>
              <a:gd name="T14" fmla="*/ 358 w 1136"/>
              <a:gd name="T15" fmla="*/ 92 h 1124"/>
              <a:gd name="T16" fmla="*/ 517 w 1136"/>
              <a:gd name="T17" fmla="*/ 124 h 1124"/>
              <a:gd name="T18" fmla="*/ 303 w 1136"/>
              <a:gd name="T19" fmla="*/ 298 h 1124"/>
              <a:gd name="T20" fmla="*/ 298 w 1136"/>
              <a:gd name="T21" fmla="*/ 298 h 1124"/>
              <a:gd name="T22" fmla="*/ 358 w 1136"/>
              <a:gd name="T23" fmla="*/ 92 h 1124"/>
              <a:gd name="T24" fmla="*/ 477 w 1136"/>
              <a:gd name="T25" fmla="*/ 298 h 1124"/>
              <a:gd name="T26" fmla="*/ 818 w 1136"/>
              <a:gd name="T27" fmla="*/ 298 h 1124"/>
              <a:gd name="T28" fmla="*/ 900 w 1136"/>
              <a:gd name="T29" fmla="*/ 195 h 1124"/>
              <a:gd name="T30" fmla="*/ 921 w 1136"/>
              <a:gd name="T31" fmla="*/ 298 h 1124"/>
              <a:gd name="T32" fmla="*/ 863 w 1136"/>
              <a:gd name="T33" fmla="*/ 258 h 1124"/>
              <a:gd name="T34" fmla="*/ 800 w 1136"/>
              <a:gd name="T35" fmla="*/ 221 h 1124"/>
              <a:gd name="T36" fmla="*/ 739 w 1136"/>
              <a:gd name="T37" fmla="*/ 193 h 1124"/>
              <a:gd name="T38" fmla="*/ 837 w 1136"/>
              <a:gd name="T39" fmla="*/ 158 h 1124"/>
              <a:gd name="T40" fmla="*/ 981 w 1136"/>
              <a:gd name="T41" fmla="*/ 298 h 1124"/>
              <a:gd name="T42" fmla="*/ 823 w 1136"/>
              <a:gd name="T43" fmla="*/ 108 h 1124"/>
              <a:gd name="T44" fmla="*/ 454 w 1136"/>
              <a:gd name="T45" fmla="*/ 28 h 1124"/>
              <a:gd name="T46" fmla="*/ 179 w 1136"/>
              <a:gd name="T47" fmla="*/ 298 h 1124"/>
              <a:gd name="T48" fmla="*/ 0 w 1136"/>
              <a:gd name="T49" fmla="*/ 350 h 1124"/>
              <a:gd name="T50" fmla="*/ 51 w 1136"/>
              <a:gd name="T51" fmla="*/ 505 h 1124"/>
              <a:gd name="T52" fmla="*/ 103 w 1136"/>
              <a:gd name="T53" fmla="*/ 1072 h 1124"/>
              <a:gd name="T54" fmla="*/ 980 w 1136"/>
              <a:gd name="T55" fmla="*/ 1123 h 1124"/>
              <a:gd name="T56" fmla="*/ 1032 w 1136"/>
              <a:gd name="T57" fmla="*/ 505 h 1124"/>
              <a:gd name="T58" fmla="*/ 1135 w 1136"/>
              <a:gd name="T59" fmla="*/ 453 h 1124"/>
              <a:gd name="T60" fmla="*/ 1083 w 1136"/>
              <a:gd name="T61" fmla="*/ 298 h 1124"/>
              <a:gd name="T62" fmla="*/ 722 w 1136"/>
              <a:gd name="T63" fmla="*/ 659 h 1124"/>
              <a:gd name="T64" fmla="*/ 413 w 1136"/>
              <a:gd name="T65" fmla="*/ 711 h 1124"/>
              <a:gd name="T66" fmla="*/ 413 w 1136"/>
              <a:gd name="T67" fmla="*/ 763 h 1124"/>
              <a:gd name="T68" fmla="*/ 774 w 1136"/>
              <a:gd name="T69" fmla="*/ 711 h 1124"/>
              <a:gd name="T70" fmla="*/ 722 w 1136"/>
              <a:gd name="T71" fmla="*/ 608 h 1124"/>
              <a:gd name="T72" fmla="*/ 361 w 1136"/>
              <a:gd name="T73" fmla="*/ 659 h 1124"/>
              <a:gd name="T74" fmla="*/ 413 w 1136"/>
              <a:gd name="T75" fmla="*/ 763 h 1124"/>
              <a:gd name="T76" fmla="*/ 402 w 1136"/>
              <a:gd name="T77" fmla="*/ 118 h 1124"/>
              <a:gd name="T78" fmla="*/ 421 w 1136"/>
              <a:gd name="T79" fmla="*/ 188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36" h="1124">
                <a:moveTo>
                  <a:pt x="396" y="232"/>
                </a:moveTo>
                <a:lnTo>
                  <a:pt x="351" y="207"/>
                </a:lnTo>
                <a:lnTo>
                  <a:pt x="325" y="251"/>
                </a:lnTo>
                <a:lnTo>
                  <a:pt x="370" y="278"/>
                </a:lnTo>
                <a:lnTo>
                  <a:pt x="396" y="232"/>
                </a:lnTo>
                <a:close/>
                <a:moveTo>
                  <a:pt x="1083" y="453"/>
                </a:moveTo>
                <a:lnTo>
                  <a:pt x="51" y="453"/>
                </a:lnTo>
                <a:lnTo>
                  <a:pt x="51" y="350"/>
                </a:lnTo>
                <a:lnTo>
                  <a:pt x="1083" y="350"/>
                </a:lnTo>
                <a:lnTo>
                  <a:pt x="1083" y="453"/>
                </a:lnTo>
                <a:close/>
                <a:moveTo>
                  <a:pt x="980" y="1072"/>
                </a:moveTo>
                <a:lnTo>
                  <a:pt x="155" y="1072"/>
                </a:lnTo>
                <a:lnTo>
                  <a:pt x="155" y="505"/>
                </a:lnTo>
                <a:lnTo>
                  <a:pt x="980" y="505"/>
                </a:lnTo>
                <a:lnTo>
                  <a:pt x="980" y="1072"/>
                </a:lnTo>
                <a:close/>
                <a:moveTo>
                  <a:pt x="358" y="92"/>
                </a:moveTo>
                <a:cubicBezTo>
                  <a:pt x="372" y="67"/>
                  <a:pt x="403" y="59"/>
                  <a:pt x="428" y="73"/>
                </a:cubicBezTo>
                <a:lnTo>
                  <a:pt x="517" y="124"/>
                </a:lnTo>
                <a:lnTo>
                  <a:pt x="417" y="298"/>
                </a:lnTo>
                <a:lnTo>
                  <a:pt x="303" y="298"/>
                </a:lnTo>
                <a:lnTo>
                  <a:pt x="299" y="296"/>
                </a:lnTo>
                <a:lnTo>
                  <a:pt x="298" y="298"/>
                </a:lnTo>
                <a:lnTo>
                  <a:pt x="238" y="298"/>
                </a:lnTo>
                <a:lnTo>
                  <a:pt x="358" y="92"/>
                </a:lnTo>
                <a:close/>
                <a:moveTo>
                  <a:pt x="818" y="298"/>
                </a:moveTo>
                <a:lnTo>
                  <a:pt x="477" y="298"/>
                </a:lnTo>
                <a:lnTo>
                  <a:pt x="562" y="151"/>
                </a:lnTo>
                <a:lnTo>
                  <a:pt x="818" y="298"/>
                </a:lnTo>
                <a:close/>
                <a:moveTo>
                  <a:pt x="837" y="158"/>
                </a:moveTo>
                <a:cubicBezTo>
                  <a:pt x="865" y="151"/>
                  <a:pt x="893" y="167"/>
                  <a:pt x="900" y="195"/>
                </a:cubicBezTo>
                <a:lnTo>
                  <a:pt x="928" y="298"/>
                </a:lnTo>
                <a:lnTo>
                  <a:pt x="921" y="298"/>
                </a:lnTo>
                <a:lnTo>
                  <a:pt x="855" y="260"/>
                </a:lnTo>
                <a:lnTo>
                  <a:pt x="863" y="258"/>
                </a:lnTo>
                <a:lnTo>
                  <a:pt x="850" y="208"/>
                </a:lnTo>
                <a:lnTo>
                  <a:pt x="800" y="221"/>
                </a:lnTo>
                <a:lnTo>
                  <a:pt x="803" y="230"/>
                </a:lnTo>
                <a:lnTo>
                  <a:pt x="739" y="193"/>
                </a:lnTo>
                <a:lnTo>
                  <a:pt x="737" y="185"/>
                </a:lnTo>
                <a:lnTo>
                  <a:pt x="837" y="158"/>
                </a:lnTo>
                <a:close/>
                <a:moveTo>
                  <a:pt x="1083" y="298"/>
                </a:moveTo>
                <a:lnTo>
                  <a:pt x="981" y="298"/>
                </a:lnTo>
                <a:lnTo>
                  <a:pt x="949" y="181"/>
                </a:lnTo>
                <a:cubicBezTo>
                  <a:pt x="935" y="126"/>
                  <a:pt x="879" y="94"/>
                  <a:pt x="823" y="108"/>
                </a:cubicBezTo>
                <a:lnTo>
                  <a:pt x="665" y="151"/>
                </a:lnTo>
                <a:lnTo>
                  <a:pt x="454" y="28"/>
                </a:lnTo>
                <a:cubicBezTo>
                  <a:pt x="405" y="0"/>
                  <a:pt x="342" y="17"/>
                  <a:pt x="313" y="66"/>
                </a:cubicBezTo>
                <a:lnTo>
                  <a:pt x="179" y="298"/>
                </a:lnTo>
                <a:lnTo>
                  <a:pt x="51" y="298"/>
                </a:lnTo>
                <a:cubicBezTo>
                  <a:pt x="23" y="298"/>
                  <a:pt x="0" y="321"/>
                  <a:pt x="0" y="350"/>
                </a:cubicBezTo>
                <a:lnTo>
                  <a:pt x="0" y="453"/>
                </a:lnTo>
                <a:cubicBezTo>
                  <a:pt x="0" y="481"/>
                  <a:pt x="23" y="505"/>
                  <a:pt x="51" y="505"/>
                </a:cubicBezTo>
                <a:lnTo>
                  <a:pt x="103" y="505"/>
                </a:lnTo>
                <a:lnTo>
                  <a:pt x="103" y="1072"/>
                </a:lnTo>
                <a:cubicBezTo>
                  <a:pt x="103" y="1101"/>
                  <a:pt x="126" y="1123"/>
                  <a:pt x="155" y="1123"/>
                </a:cubicBezTo>
                <a:lnTo>
                  <a:pt x="980" y="1123"/>
                </a:lnTo>
                <a:cubicBezTo>
                  <a:pt x="1008" y="1123"/>
                  <a:pt x="1032" y="1101"/>
                  <a:pt x="1032" y="1072"/>
                </a:cubicBezTo>
                <a:lnTo>
                  <a:pt x="1032" y="505"/>
                </a:lnTo>
                <a:lnTo>
                  <a:pt x="1083" y="505"/>
                </a:lnTo>
                <a:cubicBezTo>
                  <a:pt x="1112" y="505"/>
                  <a:pt x="1135" y="481"/>
                  <a:pt x="1135" y="453"/>
                </a:cubicBezTo>
                <a:lnTo>
                  <a:pt x="1135" y="350"/>
                </a:lnTo>
                <a:cubicBezTo>
                  <a:pt x="1135" y="321"/>
                  <a:pt x="1112" y="298"/>
                  <a:pt x="1083" y="298"/>
                </a:cubicBezTo>
                <a:close/>
                <a:moveTo>
                  <a:pt x="413" y="659"/>
                </a:moveTo>
                <a:lnTo>
                  <a:pt x="722" y="659"/>
                </a:lnTo>
                <a:lnTo>
                  <a:pt x="722" y="711"/>
                </a:lnTo>
                <a:lnTo>
                  <a:pt x="413" y="711"/>
                </a:lnTo>
                <a:lnTo>
                  <a:pt x="413" y="659"/>
                </a:lnTo>
                <a:close/>
                <a:moveTo>
                  <a:pt x="413" y="763"/>
                </a:moveTo>
                <a:lnTo>
                  <a:pt x="722" y="763"/>
                </a:lnTo>
                <a:cubicBezTo>
                  <a:pt x="750" y="763"/>
                  <a:pt x="774" y="739"/>
                  <a:pt x="774" y="711"/>
                </a:cubicBezTo>
                <a:lnTo>
                  <a:pt x="774" y="659"/>
                </a:lnTo>
                <a:cubicBezTo>
                  <a:pt x="774" y="631"/>
                  <a:pt x="750" y="608"/>
                  <a:pt x="722" y="608"/>
                </a:cubicBezTo>
                <a:lnTo>
                  <a:pt x="413" y="608"/>
                </a:lnTo>
                <a:cubicBezTo>
                  <a:pt x="384" y="608"/>
                  <a:pt x="361" y="631"/>
                  <a:pt x="361" y="659"/>
                </a:cubicBezTo>
                <a:lnTo>
                  <a:pt x="361" y="711"/>
                </a:lnTo>
                <a:cubicBezTo>
                  <a:pt x="361" y="739"/>
                  <a:pt x="384" y="763"/>
                  <a:pt x="413" y="763"/>
                </a:cubicBezTo>
                <a:close/>
                <a:moveTo>
                  <a:pt x="447" y="143"/>
                </a:moveTo>
                <a:lnTo>
                  <a:pt x="402" y="118"/>
                </a:lnTo>
                <a:lnTo>
                  <a:pt x="377" y="162"/>
                </a:lnTo>
                <a:lnTo>
                  <a:pt x="421" y="188"/>
                </a:lnTo>
                <a:lnTo>
                  <a:pt x="447" y="1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5E0C09D9-503A-421F-B651-6DBD6723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318" y="1587249"/>
            <a:ext cx="286395" cy="286393"/>
          </a:xfrm>
          <a:custGeom>
            <a:avLst/>
            <a:gdLst>
              <a:gd name="T0" fmla="*/ 305 w 611"/>
              <a:gd name="T1" fmla="*/ 0 h 612"/>
              <a:gd name="T2" fmla="*/ 0 w 611"/>
              <a:gd name="T3" fmla="*/ 305 h 612"/>
              <a:gd name="T4" fmla="*/ 305 w 611"/>
              <a:gd name="T5" fmla="*/ 611 h 612"/>
              <a:gd name="T6" fmla="*/ 610 w 611"/>
              <a:gd name="T7" fmla="*/ 305 h 612"/>
              <a:gd name="T8" fmla="*/ 305 w 611"/>
              <a:gd name="T9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1" h="612">
                <a:moveTo>
                  <a:pt x="305" y="0"/>
                </a:moveTo>
                <a:cubicBezTo>
                  <a:pt x="137" y="0"/>
                  <a:pt x="0" y="137"/>
                  <a:pt x="0" y="305"/>
                </a:cubicBezTo>
                <a:cubicBezTo>
                  <a:pt x="0" y="474"/>
                  <a:pt x="137" y="611"/>
                  <a:pt x="305" y="611"/>
                </a:cubicBezTo>
                <a:cubicBezTo>
                  <a:pt x="474" y="611"/>
                  <a:pt x="610" y="474"/>
                  <a:pt x="610" y="305"/>
                </a:cubicBezTo>
                <a:cubicBezTo>
                  <a:pt x="610" y="137"/>
                  <a:pt x="474" y="0"/>
                  <a:pt x="305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FF89C4D3-A5C8-43CE-B520-FACE61FA6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952" y="3903124"/>
            <a:ext cx="327601" cy="327601"/>
          </a:xfrm>
          <a:custGeom>
            <a:avLst/>
            <a:gdLst>
              <a:gd name="T0" fmla="*/ 613 w 699"/>
              <a:gd name="T1" fmla="*/ 502 h 699"/>
              <a:gd name="T2" fmla="*/ 502 w 699"/>
              <a:gd name="T3" fmla="*/ 84 h 699"/>
              <a:gd name="T4" fmla="*/ 84 w 699"/>
              <a:gd name="T5" fmla="*/ 197 h 699"/>
              <a:gd name="T6" fmla="*/ 197 w 699"/>
              <a:gd name="T7" fmla="*/ 614 h 699"/>
              <a:gd name="T8" fmla="*/ 613 w 699"/>
              <a:gd name="T9" fmla="*/ 502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613" y="502"/>
                </a:moveTo>
                <a:cubicBezTo>
                  <a:pt x="698" y="356"/>
                  <a:pt x="648" y="169"/>
                  <a:pt x="502" y="84"/>
                </a:cubicBezTo>
                <a:cubicBezTo>
                  <a:pt x="355" y="0"/>
                  <a:pt x="169" y="50"/>
                  <a:pt x="84" y="197"/>
                </a:cubicBezTo>
                <a:cubicBezTo>
                  <a:pt x="0" y="343"/>
                  <a:pt x="50" y="530"/>
                  <a:pt x="197" y="614"/>
                </a:cubicBezTo>
                <a:cubicBezTo>
                  <a:pt x="343" y="698"/>
                  <a:pt x="529" y="648"/>
                  <a:pt x="613" y="50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Freeform 160">
            <a:extLst>
              <a:ext uri="{FF2B5EF4-FFF2-40B4-BE49-F238E27FC236}">
                <a16:creationId xmlns:a16="http://schemas.microsoft.com/office/drawing/2014/main" id="{2ECCFF05-0367-40C7-9932-765F0B43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952" y="2345472"/>
            <a:ext cx="327601" cy="327601"/>
          </a:xfrm>
          <a:custGeom>
            <a:avLst/>
            <a:gdLst>
              <a:gd name="T0" fmla="*/ 613 w 699"/>
              <a:gd name="T1" fmla="*/ 196 h 699"/>
              <a:gd name="T2" fmla="*/ 197 w 699"/>
              <a:gd name="T3" fmla="*/ 84 h 699"/>
              <a:gd name="T4" fmla="*/ 84 w 699"/>
              <a:gd name="T5" fmla="*/ 502 h 699"/>
              <a:gd name="T6" fmla="*/ 502 w 699"/>
              <a:gd name="T7" fmla="*/ 614 h 699"/>
              <a:gd name="T8" fmla="*/ 613 w 699"/>
              <a:gd name="T9" fmla="*/ 196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613" y="196"/>
                </a:moveTo>
                <a:cubicBezTo>
                  <a:pt x="529" y="50"/>
                  <a:pt x="343" y="0"/>
                  <a:pt x="197" y="84"/>
                </a:cubicBezTo>
                <a:cubicBezTo>
                  <a:pt x="50" y="169"/>
                  <a:pt x="0" y="356"/>
                  <a:pt x="84" y="502"/>
                </a:cubicBezTo>
                <a:cubicBezTo>
                  <a:pt x="169" y="648"/>
                  <a:pt x="355" y="698"/>
                  <a:pt x="502" y="614"/>
                </a:cubicBezTo>
                <a:cubicBezTo>
                  <a:pt x="648" y="529"/>
                  <a:pt x="698" y="342"/>
                  <a:pt x="613" y="19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DD7F2407-E96A-440C-9D37-2B29614F2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6269" y="2345472"/>
            <a:ext cx="327601" cy="327601"/>
          </a:xfrm>
          <a:custGeom>
            <a:avLst/>
            <a:gdLst>
              <a:gd name="T0" fmla="*/ 614 w 699"/>
              <a:gd name="T1" fmla="*/ 196 h 699"/>
              <a:gd name="T2" fmla="*/ 196 w 699"/>
              <a:gd name="T3" fmla="*/ 84 h 699"/>
              <a:gd name="T4" fmla="*/ 84 w 699"/>
              <a:gd name="T5" fmla="*/ 502 h 699"/>
              <a:gd name="T6" fmla="*/ 502 w 699"/>
              <a:gd name="T7" fmla="*/ 614 h 699"/>
              <a:gd name="T8" fmla="*/ 614 w 699"/>
              <a:gd name="T9" fmla="*/ 196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614" y="196"/>
                </a:moveTo>
                <a:cubicBezTo>
                  <a:pt x="529" y="50"/>
                  <a:pt x="343" y="0"/>
                  <a:pt x="196" y="84"/>
                </a:cubicBezTo>
                <a:cubicBezTo>
                  <a:pt x="50" y="169"/>
                  <a:pt x="0" y="356"/>
                  <a:pt x="84" y="502"/>
                </a:cubicBezTo>
                <a:cubicBezTo>
                  <a:pt x="169" y="648"/>
                  <a:pt x="356" y="698"/>
                  <a:pt x="502" y="614"/>
                </a:cubicBezTo>
                <a:cubicBezTo>
                  <a:pt x="648" y="529"/>
                  <a:pt x="698" y="342"/>
                  <a:pt x="614" y="19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Freeform 164">
            <a:extLst>
              <a:ext uri="{FF2B5EF4-FFF2-40B4-BE49-F238E27FC236}">
                <a16:creationId xmlns:a16="http://schemas.microsoft.com/office/drawing/2014/main" id="{35E38894-5963-46FE-8554-CF7292CB2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221" y="2345472"/>
            <a:ext cx="327602" cy="327601"/>
          </a:xfrm>
          <a:custGeom>
            <a:avLst/>
            <a:gdLst>
              <a:gd name="T0" fmla="*/ 84 w 699"/>
              <a:gd name="T1" fmla="*/ 196 h 699"/>
              <a:gd name="T2" fmla="*/ 195 w 699"/>
              <a:gd name="T3" fmla="*/ 614 h 699"/>
              <a:gd name="T4" fmla="*/ 613 w 699"/>
              <a:gd name="T5" fmla="*/ 502 h 699"/>
              <a:gd name="T6" fmla="*/ 501 w 699"/>
              <a:gd name="T7" fmla="*/ 84 h 699"/>
              <a:gd name="T8" fmla="*/ 84 w 699"/>
              <a:gd name="T9" fmla="*/ 196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84" y="196"/>
                </a:moveTo>
                <a:cubicBezTo>
                  <a:pt x="0" y="342"/>
                  <a:pt x="49" y="529"/>
                  <a:pt x="195" y="614"/>
                </a:cubicBezTo>
                <a:cubicBezTo>
                  <a:pt x="342" y="698"/>
                  <a:pt x="529" y="648"/>
                  <a:pt x="613" y="502"/>
                </a:cubicBezTo>
                <a:cubicBezTo>
                  <a:pt x="698" y="356"/>
                  <a:pt x="647" y="169"/>
                  <a:pt x="501" y="84"/>
                </a:cubicBezTo>
                <a:cubicBezTo>
                  <a:pt x="355" y="0"/>
                  <a:pt x="169" y="50"/>
                  <a:pt x="84" y="19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71842F15-5BD3-4FBE-B52A-12ACCF62A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6001" y="4700494"/>
            <a:ext cx="286395" cy="286395"/>
          </a:xfrm>
          <a:custGeom>
            <a:avLst/>
            <a:gdLst>
              <a:gd name="T0" fmla="*/ 305 w 612"/>
              <a:gd name="T1" fmla="*/ 612 h 613"/>
              <a:gd name="T2" fmla="*/ 0 w 612"/>
              <a:gd name="T3" fmla="*/ 306 h 613"/>
              <a:gd name="T4" fmla="*/ 305 w 612"/>
              <a:gd name="T5" fmla="*/ 0 h 613"/>
              <a:gd name="T6" fmla="*/ 611 w 612"/>
              <a:gd name="T7" fmla="*/ 306 h 613"/>
              <a:gd name="T8" fmla="*/ 305 w 612"/>
              <a:gd name="T9" fmla="*/ 612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" h="613">
                <a:moveTo>
                  <a:pt x="305" y="612"/>
                </a:moveTo>
                <a:cubicBezTo>
                  <a:pt x="136" y="612"/>
                  <a:pt x="0" y="475"/>
                  <a:pt x="0" y="306"/>
                </a:cubicBezTo>
                <a:cubicBezTo>
                  <a:pt x="0" y="137"/>
                  <a:pt x="136" y="0"/>
                  <a:pt x="305" y="0"/>
                </a:cubicBezTo>
                <a:cubicBezTo>
                  <a:pt x="474" y="0"/>
                  <a:pt x="611" y="137"/>
                  <a:pt x="611" y="306"/>
                </a:cubicBezTo>
                <a:cubicBezTo>
                  <a:pt x="611" y="475"/>
                  <a:pt x="474" y="612"/>
                  <a:pt x="305" y="61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Freeform 168">
            <a:extLst>
              <a:ext uri="{FF2B5EF4-FFF2-40B4-BE49-F238E27FC236}">
                <a16:creationId xmlns:a16="http://schemas.microsoft.com/office/drawing/2014/main" id="{7B37D467-E7F2-43A8-8ED9-29C775EA2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903" y="3903124"/>
            <a:ext cx="327602" cy="327601"/>
          </a:xfrm>
          <a:custGeom>
            <a:avLst/>
            <a:gdLst>
              <a:gd name="T0" fmla="*/ 85 w 699"/>
              <a:gd name="T1" fmla="*/ 501 h 699"/>
              <a:gd name="T2" fmla="*/ 502 w 699"/>
              <a:gd name="T3" fmla="*/ 613 h 699"/>
              <a:gd name="T4" fmla="*/ 614 w 699"/>
              <a:gd name="T5" fmla="*/ 196 h 699"/>
              <a:gd name="T6" fmla="*/ 196 w 699"/>
              <a:gd name="T7" fmla="*/ 84 h 699"/>
              <a:gd name="T8" fmla="*/ 85 w 699"/>
              <a:gd name="T9" fmla="*/ 501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" h="699">
                <a:moveTo>
                  <a:pt x="85" y="501"/>
                </a:moveTo>
                <a:cubicBezTo>
                  <a:pt x="169" y="647"/>
                  <a:pt x="355" y="698"/>
                  <a:pt x="502" y="613"/>
                </a:cubicBezTo>
                <a:cubicBezTo>
                  <a:pt x="648" y="529"/>
                  <a:pt x="698" y="342"/>
                  <a:pt x="614" y="196"/>
                </a:cubicBezTo>
                <a:cubicBezTo>
                  <a:pt x="529" y="50"/>
                  <a:pt x="343" y="0"/>
                  <a:pt x="196" y="84"/>
                </a:cubicBezTo>
                <a:cubicBezTo>
                  <a:pt x="50" y="169"/>
                  <a:pt x="0" y="355"/>
                  <a:pt x="85" y="50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B49C261A-BA5E-470A-9367-6A33A6CC4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221" y="3903124"/>
            <a:ext cx="327602" cy="327601"/>
          </a:xfrm>
          <a:custGeom>
            <a:avLst/>
            <a:gdLst>
              <a:gd name="T0" fmla="*/ 84 w 700"/>
              <a:gd name="T1" fmla="*/ 501 h 699"/>
              <a:gd name="T2" fmla="*/ 502 w 700"/>
              <a:gd name="T3" fmla="*/ 613 h 699"/>
              <a:gd name="T4" fmla="*/ 614 w 700"/>
              <a:gd name="T5" fmla="*/ 196 h 699"/>
              <a:gd name="T6" fmla="*/ 196 w 700"/>
              <a:gd name="T7" fmla="*/ 84 h 699"/>
              <a:gd name="T8" fmla="*/ 84 w 700"/>
              <a:gd name="T9" fmla="*/ 501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699">
                <a:moveTo>
                  <a:pt x="84" y="501"/>
                </a:moveTo>
                <a:cubicBezTo>
                  <a:pt x="169" y="647"/>
                  <a:pt x="356" y="698"/>
                  <a:pt x="502" y="613"/>
                </a:cubicBezTo>
                <a:cubicBezTo>
                  <a:pt x="648" y="529"/>
                  <a:pt x="699" y="342"/>
                  <a:pt x="614" y="196"/>
                </a:cubicBezTo>
                <a:cubicBezTo>
                  <a:pt x="530" y="50"/>
                  <a:pt x="343" y="0"/>
                  <a:pt x="196" y="84"/>
                </a:cubicBezTo>
                <a:cubicBezTo>
                  <a:pt x="50" y="169"/>
                  <a:pt x="0" y="355"/>
                  <a:pt x="84" y="50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Freeform 309">
            <a:extLst>
              <a:ext uri="{FF2B5EF4-FFF2-40B4-BE49-F238E27FC236}">
                <a16:creationId xmlns:a16="http://schemas.microsoft.com/office/drawing/2014/main" id="{5E699471-060C-4D4F-8DA7-BC40D5FCB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302" y="4146250"/>
            <a:ext cx="401775" cy="241065"/>
          </a:xfrm>
          <a:custGeom>
            <a:avLst/>
            <a:gdLst>
              <a:gd name="T0" fmla="*/ 842 w 859"/>
              <a:gd name="T1" fmla="*/ 513 h 514"/>
              <a:gd name="T2" fmla="*/ 0 w 859"/>
              <a:gd name="T3" fmla="*/ 27 h 514"/>
              <a:gd name="T4" fmla="*/ 15 w 859"/>
              <a:gd name="T5" fmla="*/ 0 h 514"/>
              <a:gd name="T6" fmla="*/ 858 w 859"/>
              <a:gd name="T7" fmla="*/ 487 h 514"/>
              <a:gd name="T8" fmla="*/ 842 w 859"/>
              <a:gd name="T9" fmla="*/ 51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514">
                <a:moveTo>
                  <a:pt x="842" y="513"/>
                </a:moveTo>
                <a:lnTo>
                  <a:pt x="0" y="27"/>
                </a:lnTo>
                <a:lnTo>
                  <a:pt x="15" y="0"/>
                </a:lnTo>
                <a:lnTo>
                  <a:pt x="858" y="487"/>
                </a:lnTo>
                <a:lnTo>
                  <a:pt x="842" y="51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Freeform 310">
            <a:extLst>
              <a:ext uri="{FF2B5EF4-FFF2-40B4-BE49-F238E27FC236}">
                <a16:creationId xmlns:a16="http://schemas.microsoft.com/office/drawing/2014/main" id="{113988D1-B0A9-4E53-A8BA-6E4C9085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178" y="4286356"/>
            <a:ext cx="189556" cy="189556"/>
          </a:xfrm>
          <a:custGeom>
            <a:avLst/>
            <a:gdLst>
              <a:gd name="T0" fmla="*/ 289 w 404"/>
              <a:gd name="T1" fmla="*/ 48 h 404"/>
              <a:gd name="T2" fmla="*/ 354 w 404"/>
              <a:gd name="T3" fmla="*/ 290 h 404"/>
              <a:gd name="T4" fmla="*/ 113 w 404"/>
              <a:gd name="T5" fmla="*/ 354 h 404"/>
              <a:gd name="T6" fmla="*/ 48 w 404"/>
              <a:gd name="T7" fmla="*/ 113 h 404"/>
              <a:gd name="T8" fmla="*/ 289 w 404"/>
              <a:gd name="T9" fmla="*/ 48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" h="404">
                <a:moveTo>
                  <a:pt x="289" y="48"/>
                </a:moveTo>
                <a:cubicBezTo>
                  <a:pt x="375" y="97"/>
                  <a:pt x="403" y="205"/>
                  <a:pt x="354" y="290"/>
                </a:cubicBezTo>
                <a:cubicBezTo>
                  <a:pt x="305" y="374"/>
                  <a:pt x="198" y="403"/>
                  <a:pt x="113" y="354"/>
                </a:cubicBezTo>
                <a:cubicBezTo>
                  <a:pt x="28" y="306"/>
                  <a:pt x="0" y="197"/>
                  <a:pt x="48" y="113"/>
                </a:cubicBezTo>
                <a:cubicBezTo>
                  <a:pt x="98" y="29"/>
                  <a:pt x="205" y="0"/>
                  <a:pt x="289" y="4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DE7E6F47-97FF-488A-A8D1-E584310E3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697" y="2186822"/>
            <a:ext cx="401776" cy="241066"/>
          </a:xfrm>
          <a:custGeom>
            <a:avLst/>
            <a:gdLst>
              <a:gd name="T0" fmla="*/ 843 w 859"/>
              <a:gd name="T1" fmla="*/ 513 h 514"/>
              <a:gd name="T2" fmla="*/ 0 w 859"/>
              <a:gd name="T3" fmla="*/ 26 h 514"/>
              <a:gd name="T4" fmla="*/ 16 w 859"/>
              <a:gd name="T5" fmla="*/ 0 h 514"/>
              <a:gd name="T6" fmla="*/ 858 w 859"/>
              <a:gd name="T7" fmla="*/ 486 h 514"/>
              <a:gd name="T8" fmla="*/ 843 w 859"/>
              <a:gd name="T9" fmla="*/ 51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9" h="514">
                <a:moveTo>
                  <a:pt x="843" y="513"/>
                </a:moveTo>
                <a:lnTo>
                  <a:pt x="0" y="26"/>
                </a:lnTo>
                <a:lnTo>
                  <a:pt x="16" y="0"/>
                </a:lnTo>
                <a:lnTo>
                  <a:pt x="858" y="486"/>
                </a:lnTo>
                <a:lnTo>
                  <a:pt x="843" y="51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Freeform 312">
            <a:extLst>
              <a:ext uri="{FF2B5EF4-FFF2-40B4-BE49-F238E27FC236}">
                <a16:creationId xmlns:a16="http://schemas.microsoft.com/office/drawing/2014/main" id="{E6FA8C3A-1631-4F36-88DA-12275469C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039" y="2098225"/>
            <a:ext cx="189556" cy="189556"/>
          </a:xfrm>
          <a:custGeom>
            <a:avLst/>
            <a:gdLst>
              <a:gd name="T0" fmla="*/ 114 w 405"/>
              <a:gd name="T1" fmla="*/ 355 h 405"/>
              <a:gd name="T2" fmla="*/ 49 w 405"/>
              <a:gd name="T3" fmla="*/ 114 h 405"/>
              <a:gd name="T4" fmla="*/ 290 w 405"/>
              <a:gd name="T5" fmla="*/ 49 h 405"/>
              <a:gd name="T6" fmla="*/ 355 w 405"/>
              <a:gd name="T7" fmla="*/ 290 h 405"/>
              <a:gd name="T8" fmla="*/ 114 w 405"/>
              <a:gd name="T9" fmla="*/ 35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405">
                <a:moveTo>
                  <a:pt x="114" y="355"/>
                </a:moveTo>
                <a:cubicBezTo>
                  <a:pt x="29" y="306"/>
                  <a:pt x="0" y="198"/>
                  <a:pt x="49" y="114"/>
                </a:cubicBezTo>
                <a:cubicBezTo>
                  <a:pt x="98" y="29"/>
                  <a:pt x="206" y="0"/>
                  <a:pt x="290" y="49"/>
                </a:cubicBezTo>
                <a:cubicBezTo>
                  <a:pt x="375" y="98"/>
                  <a:pt x="404" y="206"/>
                  <a:pt x="355" y="290"/>
                </a:cubicBezTo>
                <a:cubicBezTo>
                  <a:pt x="306" y="375"/>
                  <a:pt x="198" y="404"/>
                  <a:pt x="114" y="355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Freeform 313">
            <a:extLst>
              <a:ext uri="{FF2B5EF4-FFF2-40B4-BE49-F238E27FC236}">
                <a16:creationId xmlns:a16="http://schemas.microsoft.com/office/drawing/2014/main" id="{596D741E-5891-46DA-A055-611C78E45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574" y="3997755"/>
            <a:ext cx="166892" cy="164831"/>
          </a:xfrm>
          <a:custGeom>
            <a:avLst/>
            <a:gdLst>
              <a:gd name="T0" fmla="*/ 354 w 355"/>
              <a:gd name="T1" fmla="*/ 176 h 354"/>
              <a:gd name="T2" fmla="*/ 177 w 355"/>
              <a:gd name="T3" fmla="*/ 353 h 354"/>
              <a:gd name="T4" fmla="*/ 0 w 355"/>
              <a:gd name="T5" fmla="*/ 176 h 354"/>
              <a:gd name="T6" fmla="*/ 177 w 355"/>
              <a:gd name="T7" fmla="*/ 0 h 354"/>
              <a:gd name="T8" fmla="*/ 354 w 355"/>
              <a:gd name="T9" fmla="*/ 176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" h="354">
                <a:moveTo>
                  <a:pt x="354" y="176"/>
                </a:moveTo>
                <a:cubicBezTo>
                  <a:pt x="354" y="274"/>
                  <a:pt x="274" y="353"/>
                  <a:pt x="177" y="353"/>
                </a:cubicBezTo>
                <a:cubicBezTo>
                  <a:pt x="79" y="353"/>
                  <a:pt x="0" y="274"/>
                  <a:pt x="0" y="176"/>
                </a:cubicBezTo>
                <a:cubicBezTo>
                  <a:pt x="0" y="78"/>
                  <a:pt x="79" y="0"/>
                  <a:pt x="177" y="0"/>
                </a:cubicBezTo>
                <a:cubicBezTo>
                  <a:pt x="274" y="0"/>
                  <a:pt x="354" y="78"/>
                  <a:pt x="354" y="17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FB6D5FC-96A9-434A-B6C3-C6C2299576B2}"/>
              </a:ext>
            </a:extLst>
          </p:cNvPr>
          <p:cNvSpPr txBox="1"/>
          <p:nvPr/>
        </p:nvSpPr>
        <p:spPr>
          <a:xfrm>
            <a:off x="1795413" y="3917664"/>
            <a:ext cx="330732" cy="29751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DE43130-1843-4238-BDBD-096F810EEDE0}"/>
              </a:ext>
            </a:extLst>
          </p:cNvPr>
          <p:cNvSpPr txBox="1"/>
          <p:nvPr/>
        </p:nvSpPr>
        <p:spPr>
          <a:xfrm>
            <a:off x="1798985" y="2362493"/>
            <a:ext cx="330732" cy="29751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B08F0E-7B42-4F33-B560-9F91A1B97A1A}"/>
              </a:ext>
            </a:extLst>
          </p:cNvPr>
          <p:cNvSpPr txBox="1"/>
          <p:nvPr/>
        </p:nvSpPr>
        <p:spPr>
          <a:xfrm>
            <a:off x="3146648" y="1590812"/>
            <a:ext cx="330732" cy="297517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9EFA786-D08F-48EE-B07F-18AA7DFFFFC4}"/>
              </a:ext>
            </a:extLst>
          </p:cNvPr>
          <p:cNvSpPr txBox="1"/>
          <p:nvPr/>
        </p:nvSpPr>
        <p:spPr>
          <a:xfrm>
            <a:off x="4490875" y="2375459"/>
            <a:ext cx="330732" cy="297517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7D39C42-2449-4403-BE50-77F3818579AA}"/>
              </a:ext>
            </a:extLst>
          </p:cNvPr>
          <p:cNvSpPr txBox="1"/>
          <p:nvPr/>
        </p:nvSpPr>
        <p:spPr>
          <a:xfrm>
            <a:off x="3941205" y="3921951"/>
            <a:ext cx="319510" cy="297517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4839D80-6469-4A84-A5D5-6FB36CC3EE03}"/>
              </a:ext>
            </a:extLst>
          </p:cNvPr>
          <p:cNvSpPr txBox="1"/>
          <p:nvPr/>
        </p:nvSpPr>
        <p:spPr>
          <a:xfrm>
            <a:off x="5293048" y="4704396"/>
            <a:ext cx="308290" cy="297517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C4D83FD-B0ED-4036-84A2-D8F6F119CE4C}"/>
              </a:ext>
            </a:extLst>
          </p:cNvPr>
          <p:cNvSpPr txBox="1"/>
          <p:nvPr/>
        </p:nvSpPr>
        <p:spPr>
          <a:xfrm>
            <a:off x="6625773" y="3917664"/>
            <a:ext cx="343556" cy="297517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ADE3EE8-54A6-42B6-8E09-31EFAB7C0FA5}"/>
              </a:ext>
            </a:extLst>
          </p:cNvPr>
          <p:cNvSpPr txBox="1"/>
          <p:nvPr/>
        </p:nvSpPr>
        <p:spPr>
          <a:xfrm>
            <a:off x="6631470" y="2361779"/>
            <a:ext cx="330732" cy="297517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ctr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924FC51-C908-4461-9EA0-7FA3BB8F9574}"/>
              </a:ext>
            </a:extLst>
          </p:cNvPr>
          <p:cNvSpPr txBox="1"/>
          <p:nvPr/>
        </p:nvSpPr>
        <p:spPr>
          <a:xfrm>
            <a:off x="2057056" y="3622444"/>
            <a:ext cx="703205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5141742-7E9A-4E2B-AB56-A3AAB99E6CCF}"/>
              </a:ext>
            </a:extLst>
          </p:cNvPr>
          <p:cNvSpPr txBox="1"/>
          <p:nvPr/>
        </p:nvSpPr>
        <p:spPr>
          <a:xfrm>
            <a:off x="1720196" y="2655949"/>
            <a:ext cx="1377813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Outstanding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BAC51C-6D37-4C0B-9066-C54667ABE224}"/>
              </a:ext>
            </a:extLst>
          </p:cNvPr>
          <p:cNvSpPr txBox="1"/>
          <p:nvPr/>
        </p:nvSpPr>
        <p:spPr>
          <a:xfrm>
            <a:off x="2723009" y="1979465"/>
            <a:ext cx="1174039" cy="50270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Ready for </a:t>
            </a:r>
          </a:p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ED1324-CD84-411C-9216-C3BFE59E48C0}"/>
              </a:ext>
            </a:extLst>
          </p:cNvPr>
          <p:cNvSpPr txBox="1"/>
          <p:nvPr/>
        </p:nvSpPr>
        <p:spPr>
          <a:xfrm>
            <a:off x="3717751" y="2665193"/>
            <a:ext cx="1029576" cy="50270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Maturity </a:t>
            </a:r>
          </a:p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870EB3D-58FC-4F8C-8BE0-12CD1BE6FFBC}"/>
              </a:ext>
            </a:extLst>
          </p:cNvPr>
          <p:cNvSpPr txBox="1"/>
          <p:nvPr/>
        </p:nvSpPr>
        <p:spPr>
          <a:xfrm>
            <a:off x="3879454" y="3445047"/>
            <a:ext cx="1286441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Audited by </a:t>
            </a:r>
          </a:p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</a:p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E077136-D21C-43D0-BD76-E18156EF87BD}"/>
              </a:ext>
            </a:extLst>
          </p:cNvPr>
          <p:cNvSpPr txBox="1"/>
          <p:nvPr/>
        </p:nvSpPr>
        <p:spPr>
          <a:xfrm>
            <a:off x="4860259" y="4188989"/>
            <a:ext cx="1175450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F2B7C4A-5CF4-4A1F-93C0-069313B2D372}"/>
              </a:ext>
            </a:extLst>
          </p:cNvPr>
          <p:cNvSpPr txBox="1"/>
          <p:nvPr/>
        </p:nvSpPr>
        <p:spPr>
          <a:xfrm>
            <a:off x="5831231" y="3621729"/>
            <a:ext cx="1119154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Reviewed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C7FC228-6BAA-4E4A-81A6-D5E82A7901FB}"/>
              </a:ext>
            </a:extLst>
          </p:cNvPr>
          <p:cNvSpPr txBox="1"/>
          <p:nvPr/>
        </p:nvSpPr>
        <p:spPr>
          <a:xfrm>
            <a:off x="5774265" y="2655949"/>
            <a:ext cx="1231556" cy="29751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600" b="1" spc="-11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7E6966-C3F4-4065-8AED-CA26B28AFC98}"/>
              </a:ext>
            </a:extLst>
          </p:cNvPr>
          <p:cNvSpPr txBox="1"/>
          <p:nvPr/>
        </p:nvSpPr>
        <p:spPr>
          <a:xfrm>
            <a:off x="244531" y="79785"/>
            <a:ext cx="3639138" cy="51552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FMCMM Completion</a:t>
            </a:r>
            <a:endParaRPr lang="en-US" sz="2776" b="1" spc="-109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63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1478-0A8A-7501-FA65-D7BED5A86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1F92-DB97-0C3A-5EC4-3ABE971D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57" y="160127"/>
            <a:ext cx="7551783" cy="721022"/>
          </a:xfrm>
        </p:spPr>
        <p:txBody>
          <a:bodyPr>
            <a:normAutofit/>
          </a:bodyPr>
          <a:lstStyle/>
          <a:p>
            <a:r>
              <a:rPr lang="en-ZA" b="1" dirty="0">
                <a:latin typeface="+mn-lt"/>
              </a:rPr>
              <a:t>FMCMM DASHBOARD</a:t>
            </a:r>
            <a:endParaRPr lang="en-US" b="1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0A759B-8CC0-3EA4-6A3E-C04823D28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335"/>
            <a:ext cx="4424878" cy="262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CE7A68-335A-3C0A-22C9-4CDD95C8E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53437"/>
            <a:ext cx="9144000" cy="22444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8B67E0-B447-002E-0F34-522D86F18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355" y="881149"/>
            <a:ext cx="4646645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2385" y="6356350"/>
            <a:ext cx="2057400" cy="365125"/>
          </a:xfrm>
        </p:spPr>
        <p:txBody>
          <a:bodyPr/>
          <a:lstStyle/>
          <a:p>
            <a:fld id="{6FDEA04E-6C7B-444A-9002-E94CF4164A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42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CAC10-18D2-5EAD-BDE4-D106F2AC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7A9D-2E53-9B84-F700-FCD9FC87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09" y="180983"/>
            <a:ext cx="8536487" cy="5196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FMCMM 123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3C096-4A06-685D-EF27-5F786B155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604"/>
            <a:ext cx="9144000" cy="54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1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7BEA4-E95B-154E-977B-669FD47EB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F573-C0F7-7DDE-18E1-63D6E0B6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09" y="180983"/>
            <a:ext cx="8536487" cy="5196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FMCMM 123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2E681-5FC0-291D-86DF-4AD5DD6CA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932"/>
            <a:ext cx="7716416" cy="2996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94B22-A353-622E-6673-FBF987ADF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2719"/>
            <a:ext cx="4831752" cy="858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BF824-CABE-63F8-6930-D4A66EF31DC1}"/>
              </a:ext>
            </a:extLst>
          </p:cNvPr>
          <p:cNvSpPr txBox="1"/>
          <p:nvPr/>
        </p:nvSpPr>
        <p:spPr>
          <a:xfrm>
            <a:off x="76150" y="5033708"/>
            <a:ext cx="552991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defTabSz="896938" eaLnBrk="0" fontAlgn="base" hangingPunct="0">
              <a:spcBef>
                <a:spcPct val="20000"/>
              </a:spcBef>
              <a:spcAft>
                <a:spcPct val="0"/>
              </a:spcAft>
              <a:tabLst>
                <a:tab pos="536575" algn="l"/>
              </a:tabLst>
            </a:pPr>
            <a:r>
              <a:rPr lang="en-US" b="1" kern="0" dirty="0">
                <a:cs typeface="Arial" panose="020B0604020202020204" pitchFamily="34" charset="0"/>
              </a:rPr>
              <a:t>F</a:t>
            </a:r>
            <a:r>
              <a:rPr lang="en-ZA" b="1" kern="0" dirty="0">
                <a:cs typeface="Arial" panose="020B0604020202020204" pitchFamily="34" charset="0"/>
              </a:rPr>
              <a:t>or Questions answered “No” or “Partial &gt; Develop FMCMM action plan</a:t>
            </a:r>
          </a:p>
        </p:txBody>
      </p:sp>
    </p:spTree>
    <p:extLst>
      <p:ext uri="{BB962C8B-B14F-4D97-AF65-F5344CB8AC3E}">
        <p14:creationId xmlns:p14="http://schemas.microsoft.com/office/powerpoint/2010/main" val="160044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A7AAB-352C-2421-2B38-9AA1E61D2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DE52-A12C-4B87-63FE-EE529F5C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09" y="180983"/>
            <a:ext cx="8536487" cy="5196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FMCMM 123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5F464-F214-40B5-3A17-EDD8572EA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1179"/>
            <a:ext cx="9144000" cy="54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16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B1D28-D5F7-5C2B-863B-35E168156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CE80429-6B88-8BC5-67C4-3DD773B85AEB}"/>
              </a:ext>
            </a:extLst>
          </p:cNvPr>
          <p:cNvSpPr txBox="1">
            <a:spLocks/>
          </p:cNvSpPr>
          <p:nvPr/>
        </p:nvSpPr>
        <p:spPr>
          <a:xfrm>
            <a:off x="801898" y="1115474"/>
            <a:ext cx="7529302" cy="4627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</a:rPr>
              <a:t>FMCMM:</a:t>
            </a:r>
          </a:p>
          <a:p>
            <a:pPr marL="0" indent="0">
              <a:buNone/>
            </a:pPr>
            <a:endParaRPr lang="en-US" sz="48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SYSTEM DEMONSTRATION</a:t>
            </a:r>
          </a:p>
          <a:p>
            <a:pPr marL="0" indent="0" algn="ctr">
              <a:buNone/>
            </a:pPr>
            <a:r>
              <a:rPr lang="en-ZA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https://trainingfmcmm.treasury.gov.za/login</a:t>
            </a:r>
            <a:r>
              <a:rPr lang="en-ZA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ZA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57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02B5D-9285-F8E3-0842-E71FFAE5A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01B65-F44D-E181-EC37-149431BD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99" y="620039"/>
            <a:ext cx="8536487" cy="4982476"/>
          </a:xfrm>
        </p:spPr>
        <p:txBody>
          <a:bodyPr>
            <a:normAutofit/>
          </a:bodyPr>
          <a:lstStyle/>
          <a:p>
            <a:pPr algn="ctr"/>
            <a:r>
              <a:rPr lang="en-ZA" sz="5400" b="1" dirty="0">
                <a:latin typeface="+mn-lt"/>
              </a:rPr>
              <a:t>SESSION 3: MP STATUS</a:t>
            </a:r>
          </a:p>
        </p:txBody>
      </p:sp>
    </p:spTree>
    <p:extLst>
      <p:ext uri="{BB962C8B-B14F-4D97-AF65-F5344CB8AC3E}">
        <p14:creationId xmlns:p14="http://schemas.microsoft.com/office/powerpoint/2010/main" val="4192398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897B6-D466-90B3-EA71-52CE43559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B607-4AA1-DAE8-AE75-FFA9B53A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09" y="180983"/>
            <a:ext cx="8536487" cy="5196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AUDIT ACTION PLAN STATUS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82DA71-8395-6696-4AF3-E1115C191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91059"/>
              </p:ext>
            </p:extLst>
          </p:nvPr>
        </p:nvGraphicFramePr>
        <p:xfrm>
          <a:off x="0" y="878840"/>
          <a:ext cx="9144000" cy="5100320"/>
        </p:xfrm>
        <a:graphic>
          <a:graphicData uri="http://schemas.openxmlformats.org/drawingml/2006/table">
            <a:tbl>
              <a:tblPr/>
              <a:tblGrid>
                <a:gridCol w="1878594">
                  <a:extLst>
                    <a:ext uri="{9D8B030D-6E8A-4147-A177-3AD203B41FA5}">
                      <a16:colId xmlns:a16="http://schemas.microsoft.com/office/drawing/2014/main" val="3397059318"/>
                    </a:ext>
                  </a:extLst>
                </a:gridCol>
                <a:gridCol w="2491355">
                  <a:extLst>
                    <a:ext uri="{9D8B030D-6E8A-4147-A177-3AD203B41FA5}">
                      <a16:colId xmlns:a16="http://schemas.microsoft.com/office/drawing/2014/main" val="2199590694"/>
                    </a:ext>
                  </a:extLst>
                </a:gridCol>
                <a:gridCol w="1607013">
                  <a:extLst>
                    <a:ext uri="{9D8B030D-6E8A-4147-A177-3AD203B41FA5}">
                      <a16:colId xmlns:a16="http://schemas.microsoft.com/office/drawing/2014/main" val="3933570751"/>
                    </a:ext>
                  </a:extLst>
                </a:gridCol>
                <a:gridCol w="1663400">
                  <a:extLst>
                    <a:ext uri="{9D8B030D-6E8A-4147-A177-3AD203B41FA5}">
                      <a16:colId xmlns:a16="http://schemas.microsoft.com/office/drawing/2014/main" val="1952173853"/>
                    </a:ext>
                  </a:extLst>
                </a:gridCol>
                <a:gridCol w="1503638">
                  <a:extLst>
                    <a:ext uri="{9D8B030D-6E8A-4147-A177-3AD203B41FA5}">
                      <a16:colId xmlns:a16="http://schemas.microsoft.com/office/drawing/2014/main" val="1846328155"/>
                    </a:ext>
                  </a:extLst>
                </a:gridCol>
              </a:tblGrid>
              <a:tr h="41987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effectLst/>
                          <a:latin typeface="Arial" panose="020B0604020202020204" pitchFamily="34" charset="0"/>
                        </a:rPr>
                        <a:t>Municipality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effectLst/>
                          <a:latin typeface="Arial" panose="020B0604020202020204" pitchFamily="34" charset="0"/>
                        </a:rPr>
                        <a:t>Total Number of Findings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effectLst/>
                          <a:latin typeface="Arial" panose="020B0604020202020204" pitchFamily="34" charset="0"/>
                        </a:rPr>
                        <a:t>Approved by Council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885020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Ehlanzeni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Ehlanzeni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65548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Ehlanzeni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Thaba Chweu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71283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Ehlanzeni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City of Mbombela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058658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Nkangala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477128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Thembisile Hani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46323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 Khanye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77862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Gert Sibande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25468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 Pixley Ka Isaka Seme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2679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Govan Mbeki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505698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Lekwa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04644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 JS Moroka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369199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Ehlanzeni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Bushbuckridge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91308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Mkhondo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65910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Msukaligwa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25210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Ehlanzeni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Nkomazi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96713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Emakhazeni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9736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Emalahleni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34588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Steve Tshwete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686045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Chief Albert Luthuli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926056"/>
                  </a:ext>
                </a:extLst>
              </a:tr>
              <a:tr h="23329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Dipaleseng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41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823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ADCC7-4B2F-7242-144D-5C45B6E5A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764A-64AF-9A5F-171A-99D3F3A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09" y="180983"/>
            <a:ext cx="8536487" cy="5196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FMCMM STATUS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54EE88-7D37-8209-0735-645616B23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05471"/>
              </p:ext>
            </p:extLst>
          </p:nvPr>
        </p:nvGraphicFramePr>
        <p:xfrm>
          <a:off x="0" y="892857"/>
          <a:ext cx="7975600" cy="5072285"/>
        </p:xfrm>
        <a:graphic>
          <a:graphicData uri="http://schemas.openxmlformats.org/drawingml/2006/table">
            <a:tbl>
              <a:tblPr/>
              <a:tblGrid>
                <a:gridCol w="1056469">
                  <a:extLst>
                    <a:ext uri="{9D8B030D-6E8A-4147-A177-3AD203B41FA5}">
                      <a16:colId xmlns:a16="http://schemas.microsoft.com/office/drawing/2014/main" val="2468693154"/>
                    </a:ext>
                  </a:extLst>
                </a:gridCol>
                <a:gridCol w="1904621">
                  <a:extLst>
                    <a:ext uri="{9D8B030D-6E8A-4147-A177-3AD203B41FA5}">
                      <a16:colId xmlns:a16="http://schemas.microsoft.com/office/drawing/2014/main" val="968664620"/>
                    </a:ext>
                  </a:extLst>
                </a:gridCol>
                <a:gridCol w="1101109">
                  <a:extLst>
                    <a:ext uri="{9D8B030D-6E8A-4147-A177-3AD203B41FA5}">
                      <a16:colId xmlns:a16="http://schemas.microsoft.com/office/drawing/2014/main" val="1566315756"/>
                    </a:ext>
                  </a:extLst>
                </a:gridCol>
                <a:gridCol w="1115989">
                  <a:extLst>
                    <a:ext uri="{9D8B030D-6E8A-4147-A177-3AD203B41FA5}">
                      <a16:colId xmlns:a16="http://schemas.microsoft.com/office/drawing/2014/main" val="3396620804"/>
                    </a:ext>
                  </a:extLst>
                </a:gridCol>
                <a:gridCol w="907671">
                  <a:extLst>
                    <a:ext uri="{9D8B030D-6E8A-4147-A177-3AD203B41FA5}">
                      <a16:colId xmlns:a16="http://schemas.microsoft.com/office/drawing/2014/main" val="4279462259"/>
                    </a:ext>
                  </a:extLst>
                </a:gridCol>
                <a:gridCol w="982070">
                  <a:extLst>
                    <a:ext uri="{9D8B030D-6E8A-4147-A177-3AD203B41FA5}">
                      <a16:colId xmlns:a16="http://schemas.microsoft.com/office/drawing/2014/main" val="1211332522"/>
                    </a:ext>
                  </a:extLst>
                </a:gridCol>
                <a:gridCol w="907671">
                  <a:extLst>
                    <a:ext uri="{9D8B030D-6E8A-4147-A177-3AD203B41FA5}">
                      <a16:colId xmlns:a16="http://schemas.microsoft.com/office/drawing/2014/main" val="2985546066"/>
                    </a:ext>
                  </a:extLst>
                </a:gridCol>
              </a:tblGrid>
              <a:tr h="44358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</a:rPr>
                        <a:t>Municipality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</a:rPr>
                        <a:t>Open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</a:rPr>
                        <a:t>Outstanding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</a:rPr>
                        <a:t>Ready for Audit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</a:rPr>
                        <a:t>Audited by IA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>
                          <a:effectLst/>
                          <a:latin typeface="Arial" panose="020B0604020202020204" pitchFamily="34" charset="0"/>
                        </a:rPr>
                        <a:t>Submitted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51484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Ehlanzeni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Bushbuckridge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7826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Chief Albert Luthuli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742406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Ehlanzeni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City of Mbombela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464733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Dipaleseng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0511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 JS Moroka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118293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 Pixley Ka Isaka Seme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43174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Ehlanzeni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Ehlanzeni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88338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Emakhazeni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3120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Emalahleni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004582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Gert Sibande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10549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Govan Mbeki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943362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Lekwa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7727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Mkhondo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49996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Gert Sibande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Msukaligwa 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47447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Nkangala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495939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Ehlanzeni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Nkomazi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166731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Steve Tshwete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03354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Ehlanzeni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Thaba Chweu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72541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Thembisile Hani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9734"/>
                  </a:ext>
                </a:extLst>
              </a:tr>
              <a:tr h="231435"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Nkangala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Victor Khanye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7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90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CAC6F-59DD-F311-E0E5-46C261AA2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F73A-D163-BB6D-366C-EE3BFC29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09" y="180983"/>
            <a:ext cx="8536487" cy="5196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CHALLENGES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5961745-9239-D06F-66D9-E270186CDF3F}"/>
              </a:ext>
            </a:extLst>
          </p:cNvPr>
          <p:cNvSpPr txBox="1">
            <a:spLocks/>
          </p:cNvSpPr>
          <p:nvPr/>
        </p:nvSpPr>
        <p:spPr>
          <a:xfrm>
            <a:off x="74644" y="951721"/>
            <a:ext cx="8985379" cy="4889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spcBef>
                <a:spcPts val="1200"/>
              </a:spcBef>
            </a:pPr>
            <a:r>
              <a:rPr lang="en-US" sz="2000" dirty="0">
                <a:solidFill>
                  <a:srgbClr val="000510"/>
                </a:solidFill>
                <a:cs typeface="Arial" panose="020B0604020202020204" pitchFamily="34" charset="0"/>
              </a:rPr>
              <a:t>Audit action plans not approved by Council.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en-US" sz="2000" dirty="0">
                <a:solidFill>
                  <a:srgbClr val="000510"/>
                </a:solidFill>
                <a:cs typeface="Arial" panose="020B0604020202020204" pitchFamily="34" charset="0"/>
              </a:rPr>
              <a:t>Audit action plans completed with no progress documented.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en-US" sz="2000" dirty="0">
                <a:solidFill>
                  <a:srgbClr val="000510"/>
                </a:solidFill>
                <a:cs typeface="Arial" panose="020B0604020202020204" pitchFamily="34" charset="0"/>
              </a:rPr>
              <a:t>Audit action plans completed with no POE attached.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en-US" sz="2000" dirty="0">
                <a:solidFill>
                  <a:srgbClr val="000510"/>
                </a:solidFill>
                <a:cs typeface="Arial" panose="020B0604020202020204" pitchFamily="34" charset="0"/>
              </a:rPr>
              <a:t>Audit action plans at 100% but status remain in progress.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en-US" sz="2000" dirty="0">
                <a:solidFill>
                  <a:srgbClr val="000510"/>
                </a:solidFill>
                <a:cs typeface="Arial" panose="020B0604020202020204" pitchFamily="34" charset="0"/>
              </a:rPr>
              <a:t>Audit action plans signed off by IA with no progress and/or POE</a:t>
            </a:r>
            <a:r>
              <a:rPr lang="en-US" sz="1600" dirty="0">
                <a:solidFill>
                  <a:srgbClr val="000510"/>
                </a:solidFill>
                <a:cs typeface="Arial" panose="020B0604020202020204" pitchFamily="34" charset="0"/>
              </a:rPr>
              <a:t>.</a:t>
            </a:r>
          </a:p>
          <a:p>
            <a:pPr marL="363538" lvl="1" indent="-363538" algn="just">
              <a:spcBef>
                <a:spcPts val="1200"/>
              </a:spcBef>
            </a:pPr>
            <a:endParaRPr lang="en-US" sz="1600" dirty="0">
              <a:solidFill>
                <a:srgbClr val="000510"/>
              </a:solidFill>
              <a:cs typeface="Arial" panose="020B0604020202020204" pitchFamily="34" charset="0"/>
            </a:endParaRPr>
          </a:p>
          <a:p>
            <a:pPr marL="363538" lvl="1" indent="-363538" algn="just">
              <a:spcBef>
                <a:spcPts val="1200"/>
              </a:spcBef>
            </a:pPr>
            <a:endParaRPr lang="en-US" sz="1600" dirty="0">
              <a:solidFill>
                <a:srgbClr val="000510"/>
              </a:solidFill>
              <a:cs typeface="Arial" panose="020B0604020202020204" pitchFamily="34" charset="0"/>
            </a:endParaRPr>
          </a:p>
          <a:p>
            <a:pPr marL="363538" lvl="1" indent="-363538" algn="just">
              <a:spcBef>
                <a:spcPts val="1200"/>
              </a:spcBef>
            </a:pPr>
            <a:endParaRPr lang="en-ZA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88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477146"/>
          </a:xfrm>
        </p:spPr>
        <p:txBody>
          <a:bodyPr/>
          <a:lstStyle/>
          <a:p>
            <a:r>
              <a:rPr lang="en-US" b="1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8879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76192F9-28DC-4324-8638-8D94A5E29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68" y="1900270"/>
            <a:ext cx="4275332" cy="3935095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2400" b="1" dirty="0">
                <a:cs typeface="Arial" panose="020B0604020202020204" pitchFamily="34" charset="0"/>
              </a:rPr>
              <a:t>WEB-ENABLED SYSTEM</a:t>
            </a:r>
          </a:p>
          <a:p>
            <a:pPr marL="0" indent="0" algn="just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GB" sz="2400" b="1" dirty="0"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14000"/>
              </a:lnSpc>
              <a:spcAft>
                <a:spcPts val="1800"/>
              </a:spcAft>
              <a:buNone/>
            </a:pPr>
            <a:r>
              <a:rPr lang="en-GB" b="1" dirty="0">
                <a:cs typeface="Arial" panose="020B0604020202020204" pitchFamily="34" charset="0"/>
              </a:rPr>
              <a:t>Session 1: Audit Action Plan</a:t>
            </a:r>
          </a:p>
          <a:p>
            <a:pPr marL="457200" lvl="1" indent="0" algn="just">
              <a:lnSpc>
                <a:spcPct val="114000"/>
              </a:lnSpc>
              <a:spcAft>
                <a:spcPts val="1800"/>
              </a:spcAft>
              <a:buNone/>
            </a:pPr>
            <a:r>
              <a:rPr lang="en-GB" b="1" dirty="0">
                <a:cs typeface="Arial" panose="020B0604020202020204" pitchFamily="34" charset="0"/>
              </a:rPr>
              <a:t>Session 2: FMCMM 123</a:t>
            </a:r>
          </a:p>
          <a:p>
            <a:pPr marL="457200" lvl="1" indent="0" algn="just">
              <a:lnSpc>
                <a:spcPct val="114000"/>
              </a:lnSpc>
              <a:spcAft>
                <a:spcPts val="1800"/>
              </a:spcAft>
              <a:buNone/>
            </a:pPr>
            <a:r>
              <a:rPr lang="en-GB" b="1" dirty="0">
                <a:cs typeface="Arial" panose="020B0604020202020204" pitchFamily="34" charset="0"/>
              </a:rPr>
              <a:t>Session 3: MP Status</a:t>
            </a:r>
          </a:p>
          <a:p>
            <a:pPr marL="457200" lvl="1" indent="0">
              <a:lnSpc>
                <a:spcPct val="114000"/>
              </a:lnSpc>
              <a:spcAft>
                <a:spcPts val="1000"/>
              </a:spcAft>
              <a:buNone/>
            </a:pPr>
            <a:endParaRPr lang="en-US" sz="2000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94765375-A04B-4E1B-A3B0-2C785B703DB3}"/>
              </a:ext>
            </a:extLst>
          </p:cNvPr>
          <p:cNvSpPr/>
          <p:nvPr/>
        </p:nvSpPr>
        <p:spPr>
          <a:xfrm>
            <a:off x="4419274" y="1996720"/>
            <a:ext cx="3372706" cy="300902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2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25D36C-B2AA-4E76-BBB9-29617608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99" y="620039"/>
            <a:ext cx="8536487" cy="4982476"/>
          </a:xfrm>
        </p:spPr>
        <p:txBody>
          <a:bodyPr>
            <a:normAutofit/>
          </a:bodyPr>
          <a:lstStyle/>
          <a:p>
            <a:r>
              <a:rPr lang="en-ZA" sz="5400" b="1" dirty="0">
                <a:latin typeface="+mn-lt"/>
              </a:rPr>
              <a:t>SESSION 1: AUDIT ACTION PLAN</a:t>
            </a:r>
          </a:p>
        </p:txBody>
      </p:sp>
    </p:spTree>
    <p:extLst>
      <p:ext uri="{BB962C8B-B14F-4D97-AF65-F5344CB8AC3E}">
        <p14:creationId xmlns:p14="http://schemas.microsoft.com/office/powerpoint/2010/main" val="245968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>
            <a:extLst>
              <a:ext uri="{FF2B5EF4-FFF2-40B4-BE49-F238E27FC236}">
                <a16:creationId xmlns:a16="http://schemas.microsoft.com/office/drawing/2014/main" id="{453CCD40-5E09-EE4A-8C7C-8DF927C0286B}"/>
              </a:ext>
            </a:extLst>
          </p:cNvPr>
          <p:cNvSpPr/>
          <p:nvPr/>
        </p:nvSpPr>
        <p:spPr>
          <a:xfrm>
            <a:off x="570458" y="1536313"/>
            <a:ext cx="2467448" cy="979969"/>
          </a:xfrm>
          <a:prstGeom prst="foldedCorner">
            <a:avLst>
              <a:gd name="adj" fmla="val 2575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254C6546-BB85-2743-BDC4-457FBD23A76C}"/>
              </a:ext>
            </a:extLst>
          </p:cNvPr>
          <p:cNvSpPr/>
          <p:nvPr/>
        </p:nvSpPr>
        <p:spPr>
          <a:xfrm>
            <a:off x="3338276" y="1536313"/>
            <a:ext cx="2467448" cy="979969"/>
          </a:xfrm>
          <a:prstGeom prst="foldedCorner">
            <a:avLst>
              <a:gd name="adj" fmla="val 2575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85518384-B9F9-4F4A-B6FF-C13417E4FA52}"/>
              </a:ext>
            </a:extLst>
          </p:cNvPr>
          <p:cNvSpPr/>
          <p:nvPr/>
        </p:nvSpPr>
        <p:spPr>
          <a:xfrm>
            <a:off x="6106096" y="1536313"/>
            <a:ext cx="2467448" cy="979969"/>
          </a:xfrm>
          <a:prstGeom prst="foldedCorner">
            <a:avLst>
              <a:gd name="adj" fmla="val 25758"/>
            </a:avLst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D524FE74-F154-2940-A9F6-B0F2EEB052A3}"/>
              </a:ext>
            </a:extLst>
          </p:cNvPr>
          <p:cNvSpPr/>
          <p:nvPr/>
        </p:nvSpPr>
        <p:spPr>
          <a:xfrm>
            <a:off x="570458" y="2882954"/>
            <a:ext cx="2467448" cy="979969"/>
          </a:xfrm>
          <a:prstGeom prst="foldedCorner">
            <a:avLst>
              <a:gd name="adj" fmla="val 2575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8" name="Folded Corner 7">
            <a:extLst>
              <a:ext uri="{FF2B5EF4-FFF2-40B4-BE49-F238E27FC236}">
                <a16:creationId xmlns:a16="http://schemas.microsoft.com/office/drawing/2014/main" id="{6ADF0CC1-C750-8C44-BA79-83B4F07963AA}"/>
              </a:ext>
            </a:extLst>
          </p:cNvPr>
          <p:cNvSpPr/>
          <p:nvPr/>
        </p:nvSpPr>
        <p:spPr>
          <a:xfrm>
            <a:off x="3338276" y="2882954"/>
            <a:ext cx="2467448" cy="979969"/>
          </a:xfrm>
          <a:prstGeom prst="foldedCorner">
            <a:avLst>
              <a:gd name="adj" fmla="val 25758"/>
            </a:avLst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9" name="Folded Corner 8">
            <a:extLst>
              <a:ext uri="{FF2B5EF4-FFF2-40B4-BE49-F238E27FC236}">
                <a16:creationId xmlns:a16="http://schemas.microsoft.com/office/drawing/2014/main" id="{8BE031E1-EA8D-EB42-A359-3742AE72A277}"/>
              </a:ext>
            </a:extLst>
          </p:cNvPr>
          <p:cNvSpPr/>
          <p:nvPr/>
        </p:nvSpPr>
        <p:spPr>
          <a:xfrm>
            <a:off x="6106096" y="2882954"/>
            <a:ext cx="2467448" cy="979969"/>
          </a:xfrm>
          <a:prstGeom prst="foldedCorner">
            <a:avLst>
              <a:gd name="adj" fmla="val 2575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D0D754F3-5B68-7D43-8E8D-FF704A6D44D5}"/>
              </a:ext>
            </a:extLst>
          </p:cNvPr>
          <p:cNvSpPr/>
          <p:nvPr/>
        </p:nvSpPr>
        <p:spPr>
          <a:xfrm>
            <a:off x="570458" y="4229595"/>
            <a:ext cx="2467448" cy="979969"/>
          </a:xfrm>
          <a:prstGeom prst="foldedCorner">
            <a:avLst>
              <a:gd name="adj" fmla="val 2575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B2A15B60-1D31-CC4E-9BBE-A7104778D48B}"/>
              </a:ext>
            </a:extLst>
          </p:cNvPr>
          <p:cNvSpPr/>
          <p:nvPr/>
        </p:nvSpPr>
        <p:spPr>
          <a:xfrm>
            <a:off x="3338276" y="4229595"/>
            <a:ext cx="2467448" cy="979969"/>
          </a:xfrm>
          <a:prstGeom prst="foldedCorner">
            <a:avLst>
              <a:gd name="adj" fmla="val 2575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12" name="Folded Corner 11">
            <a:extLst>
              <a:ext uri="{FF2B5EF4-FFF2-40B4-BE49-F238E27FC236}">
                <a16:creationId xmlns:a16="http://schemas.microsoft.com/office/drawing/2014/main" id="{9B6FA51A-8B39-B041-A71A-9BD2A6B5DCB6}"/>
              </a:ext>
            </a:extLst>
          </p:cNvPr>
          <p:cNvSpPr/>
          <p:nvPr/>
        </p:nvSpPr>
        <p:spPr>
          <a:xfrm>
            <a:off x="6106096" y="4229595"/>
            <a:ext cx="2467448" cy="979969"/>
          </a:xfrm>
          <a:prstGeom prst="foldedCorner">
            <a:avLst>
              <a:gd name="adj" fmla="val 25758"/>
            </a:avLst>
          </a:prstGeom>
          <a:solidFill>
            <a:srgbClr val="BC5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0B47A-BD39-1043-93A8-1005A0A9F5D6}"/>
              </a:ext>
            </a:extLst>
          </p:cNvPr>
          <p:cNvSpPr txBox="1"/>
          <p:nvPr/>
        </p:nvSpPr>
        <p:spPr>
          <a:xfrm>
            <a:off x="1009285" y="1808994"/>
            <a:ext cx="1426994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Standardized</a:t>
            </a:r>
          </a:p>
          <a:p>
            <a:r>
              <a:rPr lang="en-US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 format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2A53A-F386-B640-A101-8442CCB1DC89}"/>
              </a:ext>
            </a:extLst>
          </p:cNvPr>
          <p:cNvSpPr txBox="1"/>
          <p:nvPr/>
        </p:nvSpPr>
        <p:spPr>
          <a:xfrm>
            <a:off x="587728" y="1720380"/>
            <a:ext cx="470001" cy="61183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76" b="1" dirty="0"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2D3EBF-76C8-0C43-8FD8-5781BFFC2911}"/>
              </a:ext>
            </a:extLst>
          </p:cNvPr>
          <p:cNvSpPr txBox="1"/>
          <p:nvPr/>
        </p:nvSpPr>
        <p:spPr>
          <a:xfrm>
            <a:off x="3851252" y="1695642"/>
            <a:ext cx="1846980" cy="73866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Approval process </a:t>
            </a:r>
          </a:p>
          <a:p>
            <a:r>
              <a:rPr lang="en-US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is embedded in</a:t>
            </a:r>
          </a:p>
          <a:p>
            <a:r>
              <a:rPr lang="en-US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 the system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EDA41-9027-7C4D-9521-687C35747EC9}"/>
              </a:ext>
            </a:extLst>
          </p:cNvPr>
          <p:cNvSpPr txBox="1"/>
          <p:nvPr/>
        </p:nvSpPr>
        <p:spPr>
          <a:xfrm>
            <a:off x="3408291" y="1720380"/>
            <a:ext cx="553358" cy="61183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76" b="1" dirty="0"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68977B-8FE9-AD42-BB33-401348581CAE}"/>
              </a:ext>
            </a:extLst>
          </p:cNvPr>
          <p:cNvSpPr txBox="1"/>
          <p:nvPr/>
        </p:nvSpPr>
        <p:spPr>
          <a:xfrm>
            <a:off x="6462779" y="1656965"/>
            <a:ext cx="2149948" cy="73866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GB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Allows multiple users</a:t>
            </a:r>
          </a:p>
          <a:p>
            <a:r>
              <a:rPr lang="en-GB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 to access and work </a:t>
            </a:r>
          </a:p>
          <a:p>
            <a:r>
              <a:rPr lang="en-GB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on the AAP</a:t>
            </a:r>
            <a:endParaRPr lang="en-US" sz="1400" b="1" dirty="0"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32BB15-866E-2E49-A979-C2C67A332144}"/>
              </a:ext>
            </a:extLst>
          </p:cNvPr>
          <p:cNvSpPr txBox="1"/>
          <p:nvPr/>
        </p:nvSpPr>
        <p:spPr>
          <a:xfrm>
            <a:off x="6069135" y="1690565"/>
            <a:ext cx="567784" cy="61183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76" b="1" dirty="0"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C48066-752A-2142-8C32-372DBF68A3C0}"/>
              </a:ext>
            </a:extLst>
          </p:cNvPr>
          <p:cNvSpPr txBox="1"/>
          <p:nvPr/>
        </p:nvSpPr>
        <p:spPr>
          <a:xfrm>
            <a:off x="1133467" y="3155635"/>
            <a:ext cx="1988045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Provides for e-mail </a:t>
            </a:r>
          </a:p>
          <a:p>
            <a:r>
              <a:rPr lang="en-US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alerts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F491E2-BF3E-344C-9AF6-A2D5540CAF8D}"/>
              </a:ext>
            </a:extLst>
          </p:cNvPr>
          <p:cNvSpPr txBox="1"/>
          <p:nvPr/>
        </p:nvSpPr>
        <p:spPr>
          <a:xfrm>
            <a:off x="617229" y="3067021"/>
            <a:ext cx="599844" cy="61183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76" b="1" dirty="0"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15D1A5-7196-5A45-AB43-1E10BAAB5B7D}"/>
              </a:ext>
            </a:extLst>
          </p:cNvPr>
          <p:cNvSpPr txBox="1"/>
          <p:nvPr/>
        </p:nvSpPr>
        <p:spPr>
          <a:xfrm>
            <a:off x="3910876" y="3077361"/>
            <a:ext cx="1939955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Real time Progress </a:t>
            </a:r>
          </a:p>
          <a:p>
            <a:r>
              <a:rPr lang="en-US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tracking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08D20D-1745-1445-9E13-F66BFF2B3C82}"/>
              </a:ext>
            </a:extLst>
          </p:cNvPr>
          <p:cNvSpPr txBox="1"/>
          <p:nvPr/>
        </p:nvSpPr>
        <p:spPr>
          <a:xfrm>
            <a:off x="3390658" y="3067021"/>
            <a:ext cx="588623" cy="61183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76" b="1" dirty="0"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C22777-E4A7-FD43-A4A5-0F1A62097421}"/>
              </a:ext>
            </a:extLst>
          </p:cNvPr>
          <p:cNvSpPr txBox="1"/>
          <p:nvPr/>
        </p:nvSpPr>
        <p:spPr>
          <a:xfrm>
            <a:off x="6672213" y="3182852"/>
            <a:ext cx="1877437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Quality assurance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B3C74A-3A8B-8D4F-8EE0-812DB2E453CB}"/>
              </a:ext>
            </a:extLst>
          </p:cNvPr>
          <p:cNvSpPr txBox="1"/>
          <p:nvPr/>
        </p:nvSpPr>
        <p:spPr>
          <a:xfrm>
            <a:off x="6161683" y="3067021"/>
            <a:ext cx="582212" cy="61183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76" b="1" dirty="0">
                <a:latin typeface="Poppins" pitchFamily="2" charset="77"/>
                <a:ea typeface="League Spartan" charset="0"/>
                <a:cs typeface="Poppins" pitchFamily="2" charset="77"/>
              </a:rPr>
              <a:t>6.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F14166-E7D8-4F4A-8693-BBC8CD21FB21}"/>
              </a:ext>
            </a:extLst>
          </p:cNvPr>
          <p:cNvSpPr txBox="1"/>
          <p:nvPr/>
        </p:nvSpPr>
        <p:spPr>
          <a:xfrm>
            <a:off x="1215683" y="4424540"/>
            <a:ext cx="1539204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GB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Improved </a:t>
            </a:r>
          </a:p>
          <a:p>
            <a:r>
              <a:rPr lang="en-GB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accountability</a:t>
            </a:r>
            <a:endParaRPr lang="en-US" sz="1400" b="1" dirty="0"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A35C4F-CE96-D14D-86E2-86873ADEC316}"/>
              </a:ext>
            </a:extLst>
          </p:cNvPr>
          <p:cNvSpPr txBox="1"/>
          <p:nvPr/>
        </p:nvSpPr>
        <p:spPr>
          <a:xfrm>
            <a:off x="648488" y="4413663"/>
            <a:ext cx="537327" cy="61183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76" b="1" dirty="0">
                <a:latin typeface="Poppins" pitchFamily="2" charset="77"/>
                <a:ea typeface="League Spartan" charset="0"/>
                <a:cs typeface="Poppins" pitchFamily="2" charset="77"/>
              </a:rPr>
              <a:t>7.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14E096-790E-3340-ADAA-894D19698702}"/>
              </a:ext>
            </a:extLst>
          </p:cNvPr>
          <p:cNvSpPr txBox="1"/>
          <p:nvPr/>
        </p:nvSpPr>
        <p:spPr>
          <a:xfrm>
            <a:off x="3830503" y="4424540"/>
            <a:ext cx="1975221" cy="52322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Filtering of relevant</a:t>
            </a:r>
          </a:p>
          <a:p>
            <a:r>
              <a:rPr lang="en-US" sz="1400" b="1" dirty="0">
                <a:latin typeface="Poppins" pitchFamily="2" charset="77"/>
                <a:ea typeface="League Spartan" charset="0"/>
                <a:cs typeface="Poppins" pitchFamily="2" charset="77"/>
              </a:rPr>
              <a:t> information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BB5D036-873F-824D-A440-B656A4867CEA}"/>
              </a:ext>
            </a:extLst>
          </p:cNvPr>
          <p:cNvSpPr txBox="1"/>
          <p:nvPr/>
        </p:nvSpPr>
        <p:spPr>
          <a:xfrm>
            <a:off x="3391460" y="4413663"/>
            <a:ext cx="587020" cy="61183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76" b="1" dirty="0">
                <a:latin typeface="Poppins" pitchFamily="2" charset="77"/>
                <a:ea typeface="League Spartan" charset="0"/>
                <a:cs typeface="Poppins" pitchFamily="2" charset="77"/>
              </a:rPr>
              <a:t>8.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02FFF8-FD07-8C46-84F4-AB7A3B50582C}"/>
              </a:ext>
            </a:extLst>
          </p:cNvPr>
          <p:cNvSpPr txBox="1"/>
          <p:nvPr/>
        </p:nvSpPr>
        <p:spPr>
          <a:xfrm>
            <a:off x="6636919" y="4396413"/>
            <a:ext cx="1701107" cy="6463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GB" sz="1200" b="1" dirty="0">
                <a:latin typeface="Poppins" pitchFamily="2" charset="77"/>
                <a:ea typeface="League Spartan" charset="0"/>
                <a:cs typeface="Poppins" pitchFamily="2" charset="77"/>
              </a:rPr>
              <a:t>NT/PT have access </a:t>
            </a:r>
          </a:p>
          <a:p>
            <a:r>
              <a:rPr lang="en-GB" sz="1200" b="1" dirty="0">
                <a:latin typeface="Poppins" pitchFamily="2" charset="77"/>
                <a:ea typeface="League Spartan" charset="0"/>
                <a:cs typeface="Poppins" pitchFamily="2" charset="77"/>
              </a:rPr>
              <a:t>to real time </a:t>
            </a:r>
          </a:p>
          <a:p>
            <a:r>
              <a:rPr lang="en-GB" sz="1200" b="1" dirty="0">
                <a:latin typeface="Poppins" pitchFamily="2" charset="77"/>
                <a:ea typeface="League Spartan" charset="0"/>
                <a:cs typeface="Poppins" pitchFamily="2" charset="77"/>
              </a:rPr>
              <a:t>information</a:t>
            </a:r>
            <a:endParaRPr lang="en-US" sz="1200" b="1" dirty="0"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66B854-4292-5C4A-A7F3-88B85404B6C3}"/>
              </a:ext>
            </a:extLst>
          </p:cNvPr>
          <p:cNvSpPr txBox="1"/>
          <p:nvPr/>
        </p:nvSpPr>
        <p:spPr>
          <a:xfrm>
            <a:off x="6166492" y="4413663"/>
            <a:ext cx="572594" cy="61183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376" b="1" dirty="0">
                <a:latin typeface="Poppins" pitchFamily="2" charset="77"/>
                <a:ea typeface="League Spartan" charset="0"/>
                <a:cs typeface="Poppins" pitchFamily="2" charset="77"/>
              </a:rPr>
              <a:t>9.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5E79B3-5385-5B99-A9AB-2659BD65253E}"/>
              </a:ext>
            </a:extLst>
          </p:cNvPr>
          <p:cNvSpPr txBox="1"/>
          <p:nvPr/>
        </p:nvSpPr>
        <p:spPr>
          <a:xfrm>
            <a:off x="917151" y="90542"/>
            <a:ext cx="9250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Poppins" panose="00000500000000000000" pitchFamily="2" charset="0"/>
                <a:cs typeface="Poppins" panose="00000500000000000000" pitchFamily="2" charset="0"/>
              </a:rPr>
              <a:t>BENEFITS OF WEB-ENABLED AAP</a:t>
            </a:r>
            <a:endParaRPr lang="en-ZA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3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25E79B3-5385-5B99-A9AB-2659BD65253E}"/>
              </a:ext>
            </a:extLst>
          </p:cNvPr>
          <p:cNvSpPr txBox="1"/>
          <p:nvPr/>
        </p:nvSpPr>
        <p:spPr>
          <a:xfrm>
            <a:off x="-106532" y="66023"/>
            <a:ext cx="9250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oppins" pitchFamily="2" charset="77"/>
                <a:cs typeface="Poppins" pitchFamily="2" charset="77"/>
              </a:rPr>
              <a:t>AUDIT ACTION PLAN PROCESSES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D7D4959E-BC91-1544-8DF8-4071335D6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52" y="1293933"/>
            <a:ext cx="2696501" cy="1648420"/>
          </a:xfrm>
          <a:custGeom>
            <a:avLst/>
            <a:gdLst>
              <a:gd name="T0" fmla="*/ 0 w 2300"/>
              <a:gd name="T1" fmla="*/ 1119 h 1443"/>
              <a:gd name="T2" fmla="*/ 0 w 2300"/>
              <a:gd name="T3" fmla="*/ 326 h 1443"/>
              <a:gd name="T4" fmla="*/ 0 w 2300"/>
              <a:gd name="T5" fmla="*/ 326 h 1443"/>
              <a:gd name="T6" fmla="*/ 71 w 2300"/>
              <a:gd name="T7" fmla="*/ 255 h 1443"/>
              <a:gd name="T8" fmla="*/ 1151 w 2300"/>
              <a:gd name="T9" fmla="*/ 255 h 1443"/>
              <a:gd name="T10" fmla="*/ 1151 w 2300"/>
              <a:gd name="T11" fmla="*/ 255 h 1443"/>
              <a:gd name="T12" fmla="*/ 1223 w 2300"/>
              <a:gd name="T13" fmla="*/ 184 h 1443"/>
              <a:gd name="T14" fmla="*/ 1223 w 2300"/>
              <a:gd name="T15" fmla="*/ 91 h 1443"/>
              <a:gd name="T16" fmla="*/ 1223 w 2300"/>
              <a:gd name="T17" fmla="*/ 91 h 1443"/>
              <a:gd name="T18" fmla="*/ 1334 w 2300"/>
              <a:gd name="T19" fmla="*/ 33 h 1443"/>
              <a:gd name="T20" fmla="*/ 2257 w 2300"/>
              <a:gd name="T21" fmla="*/ 662 h 1443"/>
              <a:gd name="T22" fmla="*/ 2257 w 2300"/>
              <a:gd name="T23" fmla="*/ 662 h 1443"/>
              <a:gd name="T24" fmla="*/ 2257 w 2300"/>
              <a:gd name="T25" fmla="*/ 780 h 1443"/>
              <a:gd name="T26" fmla="*/ 1334 w 2300"/>
              <a:gd name="T27" fmla="*/ 1409 h 1443"/>
              <a:gd name="T28" fmla="*/ 1334 w 2300"/>
              <a:gd name="T29" fmla="*/ 1409 h 1443"/>
              <a:gd name="T30" fmla="*/ 1223 w 2300"/>
              <a:gd name="T31" fmla="*/ 1350 h 1443"/>
              <a:gd name="T32" fmla="*/ 1223 w 2300"/>
              <a:gd name="T33" fmla="*/ 1261 h 1443"/>
              <a:gd name="T34" fmla="*/ 1223 w 2300"/>
              <a:gd name="T35" fmla="*/ 1261 h 1443"/>
              <a:gd name="T36" fmla="*/ 1151 w 2300"/>
              <a:gd name="T37" fmla="*/ 1190 h 1443"/>
              <a:gd name="T38" fmla="*/ 71 w 2300"/>
              <a:gd name="T39" fmla="*/ 1190 h 1443"/>
              <a:gd name="T40" fmla="*/ 71 w 2300"/>
              <a:gd name="T41" fmla="*/ 1190 h 1443"/>
              <a:gd name="T42" fmla="*/ 0 w 2300"/>
              <a:gd name="T43" fmla="*/ 1119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00" h="1443">
                <a:moveTo>
                  <a:pt x="0" y="1119"/>
                </a:moveTo>
                <a:lnTo>
                  <a:pt x="0" y="326"/>
                </a:lnTo>
                <a:lnTo>
                  <a:pt x="0" y="326"/>
                </a:lnTo>
                <a:cubicBezTo>
                  <a:pt x="0" y="287"/>
                  <a:pt x="33" y="255"/>
                  <a:pt x="71" y="255"/>
                </a:cubicBezTo>
                <a:lnTo>
                  <a:pt x="1151" y="255"/>
                </a:lnTo>
                <a:lnTo>
                  <a:pt x="1151" y="255"/>
                </a:lnTo>
                <a:cubicBezTo>
                  <a:pt x="1190" y="255"/>
                  <a:pt x="1223" y="223"/>
                  <a:pt x="1223" y="184"/>
                </a:cubicBezTo>
                <a:lnTo>
                  <a:pt x="1223" y="91"/>
                </a:lnTo>
                <a:lnTo>
                  <a:pt x="1223" y="91"/>
                </a:lnTo>
                <a:cubicBezTo>
                  <a:pt x="1223" y="34"/>
                  <a:pt x="1287" y="0"/>
                  <a:pt x="1334" y="33"/>
                </a:cubicBezTo>
                <a:lnTo>
                  <a:pt x="2257" y="662"/>
                </a:lnTo>
                <a:lnTo>
                  <a:pt x="2257" y="662"/>
                </a:lnTo>
                <a:cubicBezTo>
                  <a:pt x="2299" y="690"/>
                  <a:pt x="2299" y="751"/>
                  <a:pt x="2257" y="780"/>
                </a:cubicBezTo>
                <a:lnTo>
                  <a:pt x="1334" y="1409"/>
                </a:lnTo>
                <a:lnTo>
                  <a:pt x="1334" y="1409"/>
                </a:lnTo>
                <a:cubicBezTo>
                  <a:pt x="1287" y="1442"/>
                  <a:pt x="1223" y="1407"/>
                  <a:pt x="1223" y="1350"/>
                </a:cubicBezTo>
                <a:lnTo>
                  <a:pt x="1223" y="1261"/>
                </a:lnTo>
                <a:lnTo>
                  <a:pt x="1223" y="1261"/>
                </a:lnTo>
                <a:cubicBezTo>
                  <a:pt x="1223" y="1221"/>
                  <a:pt x="1190" y="1190"/>
                  <a:pt x="1151" y="1190"/>
                </a:cubicBezTo>
                <a:lnTo>
                  <a:pt x="71" y="1190"/>
                </a:lnTo>
                <a:lnTo>
                  <a:pt x="71" y="1190"/>
                </a:lnTo>
                <a:cubicBezTo>
                  <a:pt x="33" y="1190"/>
                  <a:pt x="0" y="1158"/>
                  <a:pt x="0" y="1119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080142D6-F464-6CF6-1112-653F2EC84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1" y="3623256"/>
            <a:ext cx="2696501" cy="1648420"/>
          </a:xfrm>
          <a:custGeom>
            <a:avLst/>
            <a:gdLst>
              <a:gd name="T0" fmla="*/ 0 w 2300"/>
              <a:gd name="T1" fmla="*/ 1117 h 1441"/>
              <a:gd name="T2" fmla="*/ 0 w 2300"/>
              <a:gd name="T3" fmla="*/ 326 h 1441"/>
              <a:gd name="T4" fmla="*/ 0 w 2300"/>
              <a:gd name="T5" fmla="*/ 326 h 1441"/>
              <a:gd name="T6" fmla="*/ 71 w 2300"/>
              <a:gd name="T7" fmla="*/ 254 h 1441"/>
              <a:gd name="T8" fmla="*/ 1152 w 2300"/>
              <a:gd name="T9" fmla="*/ 254 h 1441"/>
              <a:gd name="T10" fmla="*/ 1152 w 2300"/>
              <a:gd name="T11" fmla="*/ 254 h 1441"/>
              <a:gd name="T12" fmla="*/ 1223 w 2300"/>
              <a:gd name="T13" fmla="*/ 183 h 1441"/>
              <a:gd name="T14" fmla="*/ 1223 w 2300"/>
              <a:gd name="T15" fmla="*/ 91 h 1441"/>
              <a:gd name="T16" fmla="*/ 1223 w 2300"/>
              <a:gd name="T17" fmla="*/ 91 h 1441"/>
              <a:gd name="T18" fmla="*/ 1335 w 2300"/>
              <a:gd name="T19" fmla="*/ 32 h 1441"/>
              <a:gd name="T20" fmla="*/ 2258 w 2300"/>
              <a:gd name="T21" fmla="*/ 662 h 1441"/>
              <a:gd name="T22" fmla="*/ 2258 w 2300"/>
              <a:gd name="T23" fmla="*/ 662 h 1441"/>
              <a:gd name="T24" fmla="*/ 2258 w 2300"/>
              <a:gd name="T25" fmla="*/ 779 h 1441"/>
              <a:gd name="T26" fmla="*/ 1335 w 2300"/>
              <a:gd name="T27" fmla="*/ 1408 h 1441"/>
              <a:gd name="T28" fmla="*/ 1335 w 2300"/>
              <a:gd name="T29" fmla="*/ 1408 h 1441"/>
              <a:gd name="T30" fmla="*/ 1223 w 2300"/>
              <a:gd name="T31" fmla="*/ 1349 h 1441"/>
              <a:gd name="T32" fmla="*/ 1223 w 2300"/>
              <a:gd name="T33" fmla="*/ 1260 h 1441"/>
              <a:gd name="T34" fmla="*/ 1223 w 2300"/>
              <a:gd name="T35" fmla="*/ 1260 h 1441"/>
              <a:gd name="T36" fmla="*/ 1152 w 2300"/>
              <a:gd name="T37" fmla="*/ 1189 h 1441"/>
              <a:gd name="T38" fmla="*/ 71 w 2300"/>
              <a:gd name="T39" fmla="*/ 1189 h 1441"/>
              <a:gd name="T40" fmla="*/ 71 w 2300"/>
              <a:gd name="T41" fmla="*/ 1189 h 1441"/>
              <a:gd name="T42" fmla="*/ 0 w 2300"/>
              <a:gd name="T43" fmla="*/ 1117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00" h="1441">
                <a:moveTo>
                  <a:pt x="0" y="1117"/>
                </a:moveTo>
                <a:lnTo>
                  <a:pt x="0" y="326"/>
                </a:lnTo>
                <a:lnTo>
                  <a:pt x="0" y="326"/>
                </a:lnTo>
                <a:cubicBezTo>
                  <a:pt x="0" y="286"/>
                  <a:pt x="31" y="254"/>
                  <a:pt x="71" y="254"/>
                </a:cubicBezTo>
                <a:lnTo>
                  <a:pt x="1152" y="254"/>
                </a:lnTo>
                <a:lnTo>
                  <a:pt x="1152" y="254"/>
                </a:lnTo>
                <a:cubicBezTo>
                  <a:pt x="1191" y="254"/>
                  <a:pt x="1223" y="223"/>
                  <a:pt x="1223" y="183"/>
                </a:cubicBezTo>
                <a:lnTo>
                  <a:pt x="1223" y="91"/>
                </a:lnTo>
                <a:lnTo>
                  <a:pt x="1223" y="91"/>
                </a:lnTo>
                <a:cubicBezTo>
                  <a:pt x="1223" y="34"/>
                  <a:pt x="1287" y="0"/>
                  <a:pt x="1335" y="32"/>
                </a:cubicBezTo>
                <a:lnTo>
                  <a:pt x="2258" y="662"/>
                </a:lnTo>
                <a:lnTo>
                  <a:pt x="2258" y="662"/>
                </a:lnTo>
                <a:cubicBezTo>
                  <a:pt x="2299" y="690"/>
                  <a:pt x="2299" y="751"/>
                  <a:pt x="2258" y="779"/>
                </a:cubicBezTo>
                <a:lnTo>
                  <a:pt x="1335" y="1408"/>
                </a:lnTo>
                <a:lnTo>
                  <a:pt x="1335" y="1408"/>
                </a:lnTo>
                <a:cubicBezTo>
                  <a:pt x="1287" y="1440"/>
                  <a:pt x="1223" y="1406"/>
                  <a:pt x="1223" y="1349"/>
                </a:cubicBezTo>
                <a:lnTo>
                  <a:pt x="1223" y="1260"/>
                </a:lnTo>
                <a:lnTo>
                  <a:pt x="1223" y="1260"/>
                </a:lnTo>
                <a:cubicBezTo>
                  <a:pt x="1223" y="1221"/>
                  <a:pt x="1191" y="1189"/>
                  <a:pt x="1152" y="1189"/>
                </a:cubicBezTo>
                <a:lnTo>
                  <a:pt x="71" y="1189"/>
                </a:lnTo>
                <a:lnTo>
                  <a:pt x="71" y="1189"/>
                </a:lnTo>
                <a:cubicBezTo>
                  <a:pt x="31" y="1189"/>
                  <a:pt x="0" y="1157"/>
                  <a:pt x="0" y="111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5375E-22E7-1450-5DEB-2E787F9F92EA}"/>
              </a:ext>
            </a:extLst>
          </p:cNvPr>
          <p:cNvSpPr txBox="1"/>
          <p:nvPr/>
        </p:nvSpPr>
        <p:spPr>
          <a:xfrm>
            <a:off x="767388" y="1659975"/>
            <a:ext cx="97494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5FE9A-E3A3-0316-664E-FD985D70C8A6}"/>
              </a:ext>
            </a:extLst>
          </p:cNvPr>
          <p:cNvSpPr txBox="1"/>
          <p:nvPr/>
        </p:nvSpPr>
        <p:spPr>
          <a:xfrm>
            <a:off x="1809755" y="3939635"/>
            <a:ext cx="1125629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8ECE5F-6F48-9394-27C0-1C36F7F32C85}"/>
              </a:ext>
            </a:extLst>
          </p:cNvPr>
          <p:cNvSpPr txBox="1"/>
          <p:nvPr/>
        </p:nvSpPr>
        <p:spPr>
          <a:xfrm>
            <a:off x="2935384" y="1745857"/>
            <a:ext cx="586090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Audit Action Plan Approval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B6E934-5DF5-F351-A9B6-18975978F561}"/>
              </a:ext>
            </a:extLst>
          </p:cNvPr>
          <p:cNvSpPr txBox="1"/>
          <p:nvPr/>
        </p:nvSpPr>
        <p:spPr>
          <a:xfrm>
            <a:off x="4054145" y="4155078"/>
            <a:ext cx="508985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Implementation Status</a:t>
            </a:r>
          </a:p>
        </p:txBody>
      </p:sp>
    </p:spTree>
    <p:extLst>
      <p:ext uri="{BB962C8B-B14F-4D97-AF65-F5344CB8AC3E}">
        <p14:creationId xmlns:p14="http://schemas.microsoft.com/office/powerpoint/2010/main" val="62897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8A154424-1FD2-884D-B0D5-A51219150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6580"/>
            <a:ext cx="9144000" cy="5144840"/>
          </a:xfrm>
          <a:custGeom>
            <a:avLst/>
            <a:gdLst>
              <a:gd name="T0" fmla="*/ 16598 w 17205"/>
              <a:gd name="T1" fmla="*/ 932 h 7820"/>
              <a:gd name="T2" fmla="*/ 17204 w 17205"/>
              <a:gd name="T3" fmla="*/ 116 h 7820"/>
              <a:gd name="T4" fmla="*/ 16194 w 17205"/>
              <a:gd name="T5" fmla="*/ 0 h 7820"/>
              <a:gd name="T6" fmla="*/ 16356 w 17205"/>
              <a:gd name="T7" fmla="*/ 373 h 7820"/>
              <a:gd name="T8" fmla="*/ 734 w 17205"/>
              <a:gd name="T9" fmla="*/ 7143 h 7820"/>
              <a:gd name="T10" fmla="*/ 283 w 17205"/>
              <a:gd name="T11" fmla="*/ 7032 h 7820"/>
              <a:gd name="T12" fmla="*/ 84 w 17205"/>
              <a:gd name="T13" fmla="*/ 7536 h 7820"/>
              <a:gd name="T14" fmla="*/ 588 w 17205"/>
              <a:gd name="T15" fmla="*/ 7736 h 7820"/>
              <a:gd name="T16" fmla="*/ 815 w 17205"/>
              <a:gd name="T17" fmla="*/ 7330 h 7820"/>
              <a:gd name="T18" fmla="*/ 16437 w 17205"/>
              <a:gd name="T19" fmla="*/ 559 h 7820"/>
              <a:gd name="T20" fmla="*/ 16598 w 17205"/>
              <a:gd name="T21" fmla="*/ 932 h 7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205" h="7820">
                <a:moveTo>
                  <a:pt x="16598" y="932"/>
                </a:moveTo>
                <a:lnTo>
                  <a:pt x="17204" y="116"/>
                </a:lnTo>
                <a:lnTo>
                  <a:pt x="16194" y="0"/>
                </a:lnTo>
                <a:lnTo>
                  <a:pt x="16356" y="373"/>
                </a:lnTo>
                <a:lnTo>
                  <a:pt x="734" y="7143"/>
                </a:lnTo>
                <a:cubicBezTo>
                  <a:pt x="628" y="7012"/>
                  <a:pt x="445" y="6962"/>
                  <a:pt x="283" y="7032"/>
                </a:cubicBezTo>
                <a:cubicBezTo>
                  <a:pt x="89" y="7116"/>
                  <a:pt x="0" y="7342"/>
                  <a:pt x="84" y="7536"/>
                </a:cubicBezTo>
                <a:cubicBezTo>
                  <a:pt x="168" y="7730"/>
                  <a:pt x="394" y="7819"/>
                  <a:pt x="588" y="7736"/>
                </a:cubicBezTo>
                <a:cubicBezTo>
                  <a:pt x="750" y="7665"/>
                  <a:pt x="839" y="7497"/>
                  <a:pt x="815" y="7330"/>
                </a:cubicBezTo>
                <a:lnTo>
                  <a:pt x="16437" y="559"/>
                </a:lnTo>
                <a:lnTo>
                  <a:pt x="16598" y="93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highlight>
                <a:srgbClr val="0000FF"/>
              </a:highlight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6316C3B-D9C8-AE4E-855A-6333E923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11" y="4697699"/>
            <a:ext cx="1100247" cy="1100247"/>
          </a:xfrm>
          <a:custGeom>
            <a:avLst/>
            <a:gdLst>
              <a:gd name="T0" fmla="*/ 2353 w 2354"/>
              <a:gd name="T1" fmla="*/ 1176 h 2355"/>
              <a:gd name="T2" fmla="*/ 1177 w 2354"/>
              <a:gd name="T3" fmla="*/ 2354 h 2355"/>
              <a:gd name="T4" fmla="*/ 0 w 2354"/>
              <a:gd name="T5" fmla="*/ 1176 h 2355"/>
              <a:gd name="T6" fmla="*/ 1177 w 2354"/>
              <a:gd name="T7" fmla="*/ 0 h 2355"/>
              <a:gd name="T8" fmla="*/ 2353 w 2354"/>
              <a:gd name="T9" fmla="*/ 1176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4" h="2355">
                <a:moveTo>
                  <a:pt x="2353" y="1176"/>
                </a:moveTo>
                <a:cubicBezTo>
                  <a:pt x="2353" y="1826"/>
                  <a:pt x="1826" y="2354"/>
                  <a:pt x="1177" y="2354"/>
                </a:cubicBezTo>
                <a:cubicBezTo>
                  <a:pt x="527" y="2354"/>
                  <a:pt x="0" y="1826"/>
                  <a:pt x="0" y="1176"/>
                </a:cubicBezTo>
                <a:cubicBezTo>
                  <a:pt x="0" y="527"/>
                  <a:pt x="527" y="0"/>
                  <a:pt x="1177" y="0"/>
                </a:cubicBezTo>
                <a:cubicBezTo>
                  <a:pt x="1826" y="0"/>
                  <a:pt x="2353" y="527"/>
                  <a:pt x="2353" y="1176"/>
                </a:cubicBezTo>
              </a:path>
            </a:pathLst>
          </a:custGeom>
          <a:solidFill>
            <a:srgbClr val="D2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0462F67-F3CF-5A43-BE2B-2AD0A545B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647" y="4046224"/>
            <a:ext cx="1100247" cy="1100247"/>
          </a:xfrm>
          <a:custGeom>
            <a:avLst/>
            <a:gdLst>
              <a:gd name="T0" fmla="*/ 2354 w 2355"/>
              <a:gd name="T1" fmla="*/ 1177 h 2355"/>
              <a:gd name="T2" fmla="*/ 1177 w 2355"/>
              <a:gd name="T3" fmla="*/ 2354 h 2355"/>
              <a:gd name="T4" fmla="*/ 0 w 2355"/>
              <a:gd name="T5" fmla="*/ 1177 h 2355"/>
              <a:gd name="T6" fmla="*/ 1177 w 2355"/>
              <a:gd name="T7" fmla="*/ 0 h 2355"/>
              <a:gd name="T8" fmla="*/ 2354 w 2355"/>
              <a:gd name="T9" fmla="*/ 1177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5" h="2355">
                <a:moveTo>
                  <a:pt x="2354" y="1177"/>
                </a:moveTo>
                <a:cubicBezTo>
                  <a:pt x="2354" y="1827"/>
                  <a:pt x="1827" y="2354"/>
                  <a:pt x="1177" y="2354"/>
                </a:cubicBezTo>
                <a:cubicBezTo>
                  <a:pt x="527" y="2354"/>
                  <a:pt x="0" y="1827"/>
                  <a:pt x="0" y="1177"/>
                </a:cubicBezTo>
                <a:cubicBezTo>
                  <a:pt x="0" y="527"/>
                  <a:pt x="527" y="0"/>
                  <a:pt x="1177" y="0"/>
                </a:cubicBezTo>
                <a:cubicBezTo>
                  <a:pt x="1827" y="0"/>
                  <a:pt x="2354" y="527"/>
                  <a:pt x="2354" y="1177"/>
                </a:cubicBezTo>
              </a:path>
            </a:pathLst>
          </a:custGeom>
          <a:solidFill>
            <a:srgbClr val="9E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89EFD36-FF81-D141-B3A6-E7E9A14AA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253" y="3479279"/>
            <a:ext cx="1100247" cy="1100247"/>
          </a:xfrm>
          <a:custGeom>
            <a:avLst/>
            <a:gdLst>
              <a:gd name="T0" fmla="*/ 2353 w 2354"/>
              <a:gd name="T1" fmla="*/ 1178 h 2355"/>
              <a:gd name="T2" fmla="*/ 1176 w 2354"/>
              <a:gd name="T3" fmla="*/ 2354 h 2355"/>
              <a:gd name="T4" fmla="*/ 0 w 2354"/>
              <a:gd name="T5" fmla="*/ 1178 h 2355"/>
              <a:gd name="T6" fmla="*/ 1176 w 2354"/>
              <a:gd name="T7" fmla="*/ 0 h 2355"/>
              <a:gd name="T8" fmla="*/ 2353 w 2354"/>
              <a:gd name="T9" fmla="*/ 1178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4" h="2355">
                <a:moveTo>
                  <a:pt x="2353" y="1178"/>
                </a:moveTo>
                <a:cubicBezTo>
                  <a:pt x="2353" y="1827"/>
                  <a:pt x="1826" y="2354"/>
                  <a:pt x="1176" y="2354"/>
                </a:cubicBezTo>
                <a:cubicBezTo>
                  <a:pt x="526" y="2354"/>
                  <a:pt x="0" y="1827"/>
                  <a:pt x="0" y="1178"/>
                </a:cubicBezTo>
                <a:cubicBezTo>
                  <a:pt x="0" y="527"/>
                  <a:pt x="526" y="0"/>
                  <a:pt x="1176" y="0"/>
                </a:cubicBezTo>
                <a:cubicBezTo>
                  <a:pt x="1826" y="0"/>
                  <a:pt x="2353" y="527"/>
                  <a:pt x="2353" y="1178"/>
                </a:cubicBezTo>
              </a:path>
            </a:pathLst>
          </a:custGeom>
          <a:solidFill>
            <a:srgbClr val="4A206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BFB984B-F5AB-A642-A2DB-CAE9F287D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748" y="2848258"/>
            <a:ext cx="1100247" cy="1100247"/>
          </a:xfrm>
          <a:custGeom>
            <a:avLst/>
            <a:gdLst>
              <a:gd name="T0" fmla="*/ 2354 w 2355"/>
              <a:gd name="T1" fmla="*/ 1177 h 2355"/>
              <a:gd name="T2" fmla="*/ 1177 w 2355"/>
              <a:gd name="T3" fmla="*/ 2354 h 2355"/>
              <a:gd name="T4" fmla="*/ 0 w 2355"/>
              <a:gd name="T5" fmla="*/ 1177 h 2355"/>
              <a:gd name="T6" fmla="*/ 1177 w 2355"/>
              <a:gd name="T7" fmla="*/ 0 h 2355"/>
              <a:gd name="T8" fmla="*/ 2354 w 2355"/>
              <a:gd name="T9" fmla="*/ 1177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5" h="2355">
                <a:moveTo>
                  <a:pt x="2354" y="1177"/>
                </a:moveTo>
                <a:cubicBezTo>
                  <a:pt x="2354" y="1826"/>
                  <a:pt x="1827" y="2354"/>
                  <a:pt x="1177" y="2354"/>
                </a:cubicBezTo>
                <a:cubicBezTo>
                  <a:pt x="527" y="2354"/>
                  <a:pt x="0" y="1826"/>
                  <a:pt x="0" y="1177"/>
                </a:cubicBezTo>
                <a:cubicBezTo>
                  <a:pt x="0" y="527"/>
                  <a:pt x="527" y="0"/>
                  <a:pt x="1177" y="0"/>
                </a:cubicBezTo>
                <a:cubicBezTo>
                  <a:pt x="1827" y="0"/>
                  <a:pt x="2354" y="527"/>
                  <a:pt x="2354" y="1177"/>
                </a:cubicBez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70F3A32-C9A8-AD47-A2E9-0ECEFD9AE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846" y="3132591"/>
            <a:ext cx="830337" cy="815913"/>
          </a:xfrm>
          <a:custGeom>
            <a:avLst/>
            <a:gdLst>
              <a:gd name="T0" fmla="*/ 1773 w 1775"/>
              <a:gd name="T1" fmla="*/ 539 h 1745"/>
              <a:gd name="T2" fmla="*/ 1234 w 1775"/>
              <a:gd name="T3" fmla="*/ 0 h 1745"/>
              <a:gd name="T4" fmla="*/ 1450 w 1775"/>
              <a:gd name="T5" fmla="*/ 567 h 1745"/>
              <a:gd name="T6" fmla="*/ 597 w 1775"/>
              <a:gd name="T7" fmla="*/ 1420 h 1745"/>
              <a:gd name="T8" fmla="*/ 0 w 1775"/>
              <a:gd name="T9" fmla="*/ 1176 h 1745"/>
              <a:gd name="T10" fmla="*/ 566 w 1775"/>
              <a:gd name="T11" fmla="*/ 1743 h 1745"/>
              <a:gd name="T12" fmla="*/ 597 w 1775"/>
              <a:gd name="T13" fmla="*/ 1744 h 1745"/>
              <a:gd name="T14" fmla="*/ 1774 w 1775"/>
              <a:gd name="T15" fmla="*/ 567 h 1745"/>
              <a:gd name="T16" fmla="*/ 1773 w 1775"/>
              <a:gd name="T17" fmla="*/ 539 h 1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5" h="1745">
                <a:moveTo>
                  <a:pt x="1773" y="539"/>
                </a:moveTo>
                <a:lnTo>
                  <a:pt x="1234" y="0"/>
                </a:lnTo>
                <a:cubicBezTo>
                  <a:pt x="1369" y="151"/>
                  <a:pt x="1450" y="349"/>
                  <a:pt x="1450" y="567"/>
                </a:cubicBezTo>
                <a:cubicBezTo>
                  <a:pt x="1450" y="1038"/>
                  <a:pt x="1068" y="1420"/>
                  <a:pt x="597" y="1420"/>
                </a:cubicBezTo>
                <a:cubicBezTo>
                  <a:pt x="364" y="1420"/>
                  <a:pt x="154" y="1327"/>
                  <a:pt x="0" y="1176"/>
                </a:cubicBezTo>
                <a:lnTo>
                  <a:pt x="566" y="1743"/>
                </a:lnTo>
                <a:cubicBezTo>
                  <a:pt x="577" y="1744"/>
                  <a:pt x="587" y="1744"/>
                  <a:pt x="597" y="1744"/>
                </a:cubicBezTo>
                <a:cubicBezTo>
                  <a:pt x="1247" y="1744"/>
                  <a:pt x="1774" y="1216"/>
                  <a:pt x="1774" y="567"/>
                </a:cubicBezTo>
                <a:cubicBezTo>
                  <a:pt x="1774" y="557"/>
                  <a:pt x="1773" y="548"/>
                  <a:pt x="1773" y="539"/>
                </a:cubicBezTo>
              </a:path>
            </a:pathLst>
          </a:custGeom>
          <a:solidFill>
            <a:srgbClr val="00051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17" name="Freeform 369">
            <a:extLst>
              <a:ext uri="{FF2B5EF4-FFF2-40B4-BE49-F238E27FC236}">
                <a16:creationId xmlns:a16="http://schemas.microsoft.com/office/drawing/2014/main" id="{444431C5-3E04-A544-88F0-47B728397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82" y="4968729"/>
            <a:ext cx="828276" cy="815913"/>
          </a:xfrm>
          <a:custGeom>
            <a:avLst/>
            <a:gdLst>
              <a:gd name="T0" fmla="*/ 1773 w 1774"/>
              <a:gd name="T1" fmla="*/ 539 h 1746"/>
              <a:gd name="T2" fmla="*/ 1234 w 1774"/>
              <a:gd name="T3" fmla="*/ 0 h 1746"/>
              <a:gd name="T4" fmla="*/ 1450 w 1774"/>
              <a:gd name="T5" fmla="*/ 567 h 1746"/>
              <a:gd name="T6" fmla="*/ 597 w 1774"/>
              <a:gd name="T7" fmla="*/ 1421 h 1746"/>
              <a:gd name="T8" fmla="*/ 0 w 1774"/>
              <a:gd name="T9" fmla="*/ 1177 h 1746"/>
              <a:gd name="T10" fmla="*/ 567 w 1774"/>
              <a:gd name="T11" fmla="*/ 1744 h 1746"/>
              <a:gd name="T12" fmla="*/ 597 w 1774"/>
              <a:gd name="T13" fmla="*/ 1745 h 1746"/>
              <a:gd name="T14" fmla="*/ 1773 w 1774"/>
              <a:gd name="T15" fmla="*/ 567 h 1746"/>
              <a:gd name="T16" fmla="*/ 1773 w 1774"/>
              <a:gd name="T17" fmla="*/ 539 h 1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4" h="1746">
                <a:moveTo>
                  <a:pt x="1773" y="539"/>
                </a:moveTo>
                <a:lnTo>
                  <a:pt x="1234" y="0"/>
                </a:lnTo>
                <a:cubicBezTo>
                  <a:pt x="1368" y="151"/>
                  <a:pt x="1450" y="350"/>
                  <a:pt x="1450" y="567"/>
                </a:cubicBezTo>
                <a:cubicBezTo>
                  <a:pt x="1450" y="1039"/>
                  <a:pt x="1068" y="1421"/>
                  <a:pt x="597" y="1421"/>
                </a:cubicBezTo>
                <a:cubicBezTo>
                  <a:pt x="364" y="1421"/>
                  <a:pt x="153" y="1327"/>
                  <a:pt x="0" y="1177"/>
                </a:cubicBezTo>
                <a:lnTo>
                  <a:pt x="567" y="1744"/>
                </a:lnTo>
                <a:cubicBezTo>
                  <a:pt x="576" y="1744"/>
                  <a:pt x="586" y="1745"/>
                  <a:pt x="597" y="1745"/>
                </a:cubicBezTo>
                <a:cubicBezTo>
                  <a:pt x="1246" y="1745"/>
                  <a:pt x="1773" y="1217"/>
                  <a:pt x="1773" y="567"/>
                </a:cubicBezTo>
                <a:cubicBezTo>
                  <a:pt x="1773" y="558"/>
                  <a:pt x="1773" y="549"/>
                  <a:pt x="1773" y="539"/>
                </a:cubicBezTo>
              </a:path>
            </a:pathLst>
          </a:custGeom>
          <a:solidFill>
            <a:srgbClr val="640000">
              <a:alpha val="24706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18" name="Freeform 371">
            <a:extLst>
              <a:ext uri="{FF2B5EF4-FFF2-40B4-BE49-F238E27FC236}">
                <a16:creationId xmlns:a16="http://schemas.microsoft.com/office/drawing/2014/main" id="{C3BAD819-ED6C-404A-95E2-894FB27F6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088" y="4331843"/>
            <a:ext cx="830335" cy="815913"/>
          </a:xfrm>
          <a:custGeom>
            <a:avLst/>
            <a:gdLst>
              <a:gd name="T0" fmla="*/ 1773 w 1775"/>
              <a:gd name="T1" fmla="*/ 539 h 1745"/>
              <a:gd name="T2" fmla="*/ 1235 w 1775"/>
              <a:gd name="T3" fmla="*/ 0 h 1745"/>
              <a:gd name="T4" fmla="*/ 1450 w 1775"/>
              <a:gd name="T5" fmla="*/ 567 h 1745"/>
              <a:gd name="T6" fmla="*/ 597 w 1775"/>
              <a:gd name="T7" fmla="*/ 1420 h 1745"/>
              <a:gd name="T8" fmla="*/ 0 w 1775"/>
              <a:gd name="T9" fmla="*/ 1176 h 1745"/>
              <a:gd name="T10" fmla="*/ 567 w 1775"/>
              <a:gd name="T11" fmla="*/ 1743 h 1745"/>
              <a:gd name="T12" fmla="*/ 597 w 1775"/>
              <a:gd name="T13" fmla="*/ 1744 h 1745"/>
              <a:gd name="T14" fmla="*/ 1774 w 1775"/>
              <a:gd name="T15" fmla="*/ 567 h 1745"/>
              <a:gd name="T16" fmla="*/ 1773 w 1775"/>
              <a:gd name="T17" fmla="*/ 539 h 1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5" h="1745">
                <a:moveTo>
                  <a:pt x="1773" y="539"/>
                </a:moveTo>
                <a:lnTo>
                  <a:pt x="1235" y="0"/>
                </a:lnTo>
                <a:cubicBezTo>
                  <a:pt x="1368" y="151"/>
                  <a:pt x="1450" y="350"/>
                  <a:pt x="1450" y="567"/>
                </a:cubicBezTo>
                <a:cubicBezTo>
                  <a:pt x="1450" y="1038"/>
                  <a:pt x="1068" y="1420"/>
                  <a:pt x="597" y="1420"/>
                </a:cubicBezTo>
                <a:cubicBezTo>
                  <a:pt x="364" y="1420"/>
                  <a:pt x="154" y="1327"/>
                  <a:pt x="0" y="1176"/>
                </a:cubicBezTo>
                <a:lnTo>
                  <a:pt x="567" y="1743"/>
                </a:lnTo>
                <a:cubicBezTo>
                  <a:pt x="577" y="1743"/>
                  <a:pt x="587" y="1744"/>
                  <a:pt x="597" y="1744"/>
                </a:cubicBezTo>
                <a:cubicBezTo>
                  <a:pt x="1247" y="1744"/>
                  <a:pt x="1774" y="1217"/>
                  <a:pt x="1774" y="567"/>
                </a:cubicBezTo>
                <a:cubicBezTo>
                  <a:pt x="1774" y="557"/>
                  <a:pt x="1773" y="548"/>
                  <a:pt x="1773" y="539"/>
                </a:cubicBezTo>
              </a:path>
            </a:pathLst>
          </a:custGeom>
          <a:solidFill>
            <a:srgbClr val="480000">
              <a:alpha val="24706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19" name="Freeform 373">
            <a:extLst>
              <a:ext uri="{FF2B5EF4-FFF2-40B4-BE49-F238E27FC236}">
                <a16:creationId xmlns:a16="http://schemas.microsoft.com/office/drawing/2014/main" id="{DBC362F5-DFE3-284E-AFD0-470506433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524" y="3755475"/>
            <a:ext cx="828276" cy="813852"/>
          </a:xfrm>
          <a:custGeom>
            <a:avLst/>
            <a:gdLst>
              <a:gd name="T0" fmla="*/ 1773 w 1774"/>
              <a:gd name="T1" fmla="*/ 539 h 1744"/>
              <a:gd name="T2" fmla="*/ 1234 w 1774"/>
              <a:gd name="T3" fmla="*/ 0 h 1744"/>
              <a:gd name="T4" fmla="*/ 1449 w 1774"/>
              <a:gd name="T5" fmla="*/ 567 h 1744"/>
              <a:gd name="T6" fmla="*/ 596 w 1774"/>
              <a:gd name="T7" fmla="*/ 1420 h 1744"/>
              <a:gd name="T8" fmla="*/ 0 w 1774"/>
              <a:gd name="T9" fmla="*/ 1176 h 1744"/>
              <a:gd name="T10" fmla="*/ 566 w 1774"/>
              <a:gd name="T11" fmla="*/ 1743 h 1744"/>
              <a:gd name="T12" fmla="*/ 596 w 1774"/>
              <a:gd name="T13" fmla="*/ 1743 h 1744"/>
              <a:gd name="T14" fmla="*/ 1773 w 1774"/>
              <a:gd name="T15" fmla="*/ 567 h 1744"/>
              <a:gd name="T16" fmla="*/ 1773 w 1774"/>
              <a:gd name="T17" fmla="*/ 539 h 1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4" h="1744">
                <a:moveTo>
                  <a:pt x="1773" y="539"/>
                </a:moveTo>
                <a:lnTo>
                  <a:pt x="1234" y="0"/>
                </a:lnTo>
                <a:cubicBezTo>
                  <a:pt x="1368" y="150"/>
                  <a:pt x="1449" y="349"/>
                  <a:pt x="1449" y="567"/>
                </a:cubicBezTo>
                <a:cubicBezTo>
                  <a:pt x="1449" y="1037"/>
                  <a:pt x="1068" y="1420"/>
                  <a:pt x="596" y="1420"/>
                </a:cubicBezTo>
                <a:cubicBezTo>
                  <a:pt x="364" y="1420"/>
                  <a:pt x="153" y="1327"/>
                  <a:pt x="0" y="1176"/>
                </a:cubicBezTo>
                <a:lnTo>
                  <a:pt x="566" y="1743"/>
                </a:lnTo>
                <a:cubicBezTo>
                  <a:pt x="576" y="1743"/>
                  <a:pt x="587" y="1743"/>
                  <a:pt x="596" y="1743"/>
                </a:cubicBezTo>
                <a:cubicBezTo>
                  <a:pt x="1246" y="1743"/>
                  <a:pt x="1773" y="1216"/>
                  <a:pt x="1773" y="567"/>
                </a:cubicBezTo>
                <a:cubicBezTo>
                  <a:pt x="1773" y="557"/>
                  <a:pt x="1773" y="548"/>
                  <a:pt x="1773" y="539"/>
                </a:cubicBezTo>
              </a:path>
            </a:pathLst>
          </a:custGeom>
          <a:solidFill>
            <a:srgbClr val="0D0513">
              <a:alpha val="24706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88DCCB-E14C-3245-B7F8-6595932C79D6}"/>
              </a:ext>
            </a:extLst>
          </p:cNvPr>
          <p:cNvSpPr txBox="1"/>
          <p:nvPr/>
        </p:nvSpPr>
        <p:spPr>
          <a:xfrm>
            <a:off x="870934" y="3751944"/>
            <a:ext cx="1763624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Under Development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E82EC9-2773-B747-B870-35907A4BC728}"/>
              </a:ext>
            </a:extLst>
          </p:cNvPr>
          <p:cNvSpPr txBox="1"/>
          <p:nvPr/>
        </p:nvSpPr>
        <p:spPr>
          <a:xfrm>
            <a:off x="2869083" y="4577632"/>
            <a:ext cx="1293944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Management </a:t>
            </a:r>
          </a:p>
          <a:p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3D022F-C675-7241-9244-49DAB21D0182}"/>
              </a:ext>
            </a:extLst>
          </p:cNvPr>
          <p:cNvSpPr txBox="1"/>
          <p:nvPr/>
        </p:nvSpPr>
        <p:spPr>
          <a:xfrm>
            <a:off x="1575601" y="5164809"/>
            <a:ext cx="1204177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Responsible 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Person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DFCF81-7556-5944-9C6A-B26490ABC429}"/>
              </a:ext>
            </a:extLst>
          </p:cNvPr>
          <p:cNvSpPr txBox="1"/>
          <p:nvPr/>
        </p:nvSpPr>
        <p:spPr>
          <a:xfrm>
            <a:off x="719866" y="4924571"/>
            <a:ext cx="348173" cy="6118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6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2FB0C6-1326-1A4F-82D3-A7CE478E28A8}"/>
              </a:ext>
            </a:extLst>
          </p:cNvPr>
          <p:cNvSpPr txBox="1"/>
          <p:nvPr/>
        </p:nvSpPr>
        <p:spPr>
          <a:xfrm>
            <a:off x="1848710" y="4273609"/>
            <a:ext cx="431529" cy="6118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6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DF4E26-A685-6E44-BC90-E978CCFB895F}"/>
              </a:ext>
            </a:extLst>
          </p:cNvPr>
          <p:cNvSpPr txBox="1"/>
          <p:nvPr/>
        </p:nvSpPr>
        <p:spPr>
          <a:xfrm>
            <a:off x="3090158" y="3718386"/>
            <a:ext cx="445956" cy="6118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6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D8D35952-D5AE-98CA-5C47-1F5197815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597" y="2161096"/>
            <a:ext cx="1100247" cy="1100247"/>
          </a:xfrm>
          <a:custGeom>
            <a:avLst/>
            <a:gdLst>
              <a:gd name="T0" fmla="*/ 2354 w 2355"/>
              <a:gd name="T1" fmla="*/ 1177 h 2355"/>
              <a:gd name="T2" fmla="*/ 1177 w 2355"/>
              <a:gd name="T3" fmla="*/ 2354 h 2355"/>
              <a:gd name="T4" fmla="*/ 0 w 2355"/>
              <a:gd name="T5" fmla="*/ 1177 h 2355"/>
              <a:gd name="T6" fmla="*/ 1177 w 2355"/>
              <a:gd name="T7" fmla="*/ 0 h 2355"/>
              <a:gd name="T8" fmla="*/ 2354 w 2355"/>
              <a:gd name="T9" fmla="*/ 1177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5" h="2355">
                <a:moveTo>
                  <a:pt x="2354" y="1177"/>
                </a:moveTo>
                <a:cubicBezTo>
                  <a:pt x="2354" y="1826"/>
                  <a:pt x="1827" y="2354"/>
                  <a:pt x="1177" y="2354"/>
                </a:cubicBezTo>
                <a:cubicBezTo>
                  <a:pt x="527" y="2354"/>
                  <a:pt x="0" y="1826"/>
                  <a:pt x="0" y="1177"/>
                </a:cubicBezTo>
                <a:cubicBezTo>
                  <a:pt x="0" y="527"/>
                  <a:pt x="527" y="0"/>
                  <a:pt x="1177" y="0"/>
                </a:cubicBezTo>
                <a:cubicBezTo>
                  <a:pt x="1827" y="0"/>
                  <a:pt x="2354" y="527"/>
                  <a:pt x="2354" y="1177"/>
                </a:cubicBezTo>
              </a:path>
            </a:pathLst>
          </a:custGeom>
          <a:solidFill>
            <a:srgbClr val="27639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226B9-6775-D0B3-B14B-C8E2BFA42BE5}"/>
              </a:ext>
            </a:extLst>
          </p:cNvPr>
          <p:cNvSpPr txBox="1"/>
          <p:nvPr/>
        </p:nvSpPr>
        <p:spPr>
          <a:xfrm>
            <a:off x="4298086" y="3056113"/>
            <a:ext cx="478016" cy="6118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6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7607D-D568-2082-7350-F37F7BE6B747}"/>
              </a:ext>
            </a:extLst>
          </p:cNvPr>
          <p:cNvSpPr txBox="1"/>
          <p:nvPr/>
        </p:nvSpPr>
        <p:spPr>
          <a:xfrm>
            <a:off x="5551324" y="2405302"/>
            <a:ext cx="466794" cy="6118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6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5</a:t>
            </a:r>
          </a:p>
        </p:txBody>
      </p:sp>
      <p:sp>
        <p:nvSpPr>
          <p:cNvPr id="21" name="Freeform 375">
            <a:extLst>
              <a:ext uri="{FF2B5EF4-FFF2-40B4-BE49-F238E27FC236}">
                <a16:creationId xmlns:a16="http://schemas.microsoft.com/office/drawing/2014/main" id="{FE73B905-C957-B779-8E78-9C6273931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42" y="2447437"/>
            <a:ext cx="830337" cy="815913"/>
          </a:xfrm>
          <a:custGeom>
            <a:avLst/>
            <a:gdLst>
              <a:gd name="T0" fmla="*/ 1773 w 1775"/>
              <a:gd name="T1" fmla="*/ 539 h 1745"/>
              <a:gd name="T2" fmla="*/ 1234 w 1775"/>
              <a:gd name="T3" fmla="*/ 0 h 1745"/>
              <a:gd name="T4" fmla="*/ 1450 w 1775"/>
              <a:gd name="T5" fmla="*/ 567 h 1745"/>
              <a:gd name="T6" fmla="*/ 597 w 1775"/>
              <a:gd name="T7" fmla="*/ 1420 h 1745"/>
              <a:gd name="T8" fmla="*/ 0 w 1775"/>
              <a:gd name="T9" fmla="*/ 1176 h 1745"/>
              <a:gd name="T10" fmla="*/ 566 w 1775"/>
              <a:gd name="T11" fmla="*/ 1743 h 1745"/>
              <a:gd name="T12" fmla="*/ 597 w 1775"/>
              <a:gd name="T13" fmla="*/ 1744 h 1745"/>
              <a:gd name="T14" fmla="*/ 1774 w 1775"/>
              <a:gd name="T15" fmla="*/ 567 h 1745"/>
              <a:gd name="T16" fmla="*/ 1773 w 1775"/>
              <a:gd name="T17" fmla="*/ 539 h 1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5" h="1745">
                <a:moveTo>
                  <a:pt x="1773" y="539"/>
                </a:moveTo>
                <a:lnTo>
                  <a:pt x="1234" y="0"/>
                </a:lnTo>
                <a:cubicBezTo>
                  <a:pt x="1369" y="151"/>
                  <a:pt x="1450" y="349"/>
                  <a:pt x="1450" y="567"/>
                </a:cubicBezTo>
                <a:cubicBezTo>
                  <a:pt x="1450" y="1038"/>
                  <a:pt x="1068" y="1420"/>
                  <a:pt x="597" y="1420"/>
                </a:cubicBezTo>
                <a:cubicBezTo>
                  <a:pt x="364" y="1420"/>
                  <a:pt x="154" y="1327"/>
                  <a:pt x="0" y="1176"/>
                </a:cubicBezTo>
                <a:lnTo>
                  <a:pt x="566" y="1743"/>
                </a:lnTo>
                <a:cubicBezTo>
                  <a:pt x="577" y="1744"/>
                  <a:pt x="587" y="1744"/>
                  <a:pt x="597" y="1744"/>
                </a:cubicBezTo>
                <a:cubicBezTo>
                  <a:pt x="1247" y="1744"/>
                  <a:pt x="1774" y="1216"/>
                  <a:pt x="1774" y="567"/>
                </a:cubicBezTo>
                <a:cubicBezTo>
                  <a:pt x="1774" y="557"/>
                  <a:pt x="1773" y="548"/>
                  <a:pt x="1773" y="539"/>
                </a:cubicBezTo>
              </a:path>
            </a:pathLst>
          </a:custGeom>
          <a:solidFill>
            <a:srgbClr val="000000">
              <a:alpha val="25098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D5547E8-B762-23C5-71EC-199BDEB8D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232" y="1467252"/>
            <a:ext cx="1100247" cy="1100247"/>
          </a:xfrm>
          <a:custGeom>
            <a:avLst/>
            <a:gdLst>
              <a:gd name="T0" fmla="*/ 2354 w 2355"/>
              <a:gd name="T1" fmla="*/ 1177 h 2355"/>
              <a:gd name="T2" fmla="*/ 1177 w 2355"/>
              <a:gd name="T3" fmla="*/ 2354 h 2355"/>
              <a:gd name="T4" fmla="*/ 0 w 2355"/>
              <a:gd name="T5" fmla="*/ 1177 h 2355"/>
              <a:gd name="T6" fmla="*/ 1177 w 2355"/>
              <a:gd name="T7" fmla="*/ 0 h 2355"/>
              <a:gd name="T8" fmla="*/ 2354 w 2355"/>
              <a:gd name="T9" fmla="*/ 1177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5" h="2355">
                <a:moveTo>
                  <a:pt x="2354" y="1177"/>
                </a:moveTo>
                <a:cubicBezTo>
                  <a:pt x="2354" y="1826"/>
                  <a:pt x="1827" y="2354"/>
                  <a:pt x="1177" y="2354"/>
                </a:cubicBezTo>
                <a:cubicBezTo>
                  <a:pt x="527" y="2354"/>
                  <a:pt x="0" y="1826"/>
                  <a:pt x="0" y="1177"/>
                </a:cubicBezTo>
                <a:cubicBezTo>
                  <a:pt x="0" y="527"/>
                  <a:pt x="527" y="0"/>
                  <a:pt x="1177" y="0"/>
                </a:cubicBezTo>
                <a:cubicBezTo>
                  <a:pt x="1827" y="0"/>
                  <a:pt x="2354" y="527"/>
                  <a:pt x="2354" y="1177"/>
                </a:cubicBezTo>
              </a:path>
            </a:pathLst>
          </a:custGeom>
          <a:solidFill>
            <a:srgbClr val="02745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A7C893-427C-3C50-0622-54B32F473D34}"/>
              </a:ext>
            </a:extLst>
          </p:cNvPr>
          <p:cNvSpPr txBox="1"/>
          <p:nvPr/>
        </p:nvSpPr>
        <p:spPr>
          <a:xfrm>
            <a:off x="6813650" y="1711458"/>
            <a:ext cx="460382" cy="6118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6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6</a:t>
            </a:r>
          </a:p>
        </p:txBody>
      </p:sp>
      <p:sp>
        <p:nvSpPr>
          <p:cNvPr id="26" name="Freeform 371">
            <a:extLst>
              <a:ext uri="{FF2B5EF4-FFF2-40B4-BE49-F238E27FC236}">
                <a16:creationId xmlns:a16="http://schemas.microsoft.com/office/drawing/2014/main" id="{C74E095D-E287-943B-2E5A-62F1EB94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623" y="1742182"/>
            <a:ext cx="830335" cy="815913"/>
          </a:xfrm>
          <a:custGeom>
            <a:avLst/>
            <a:gdLst>
              <a:gd name="T0" fmla="*/ 1773 w 1775"/>
              <a:gd name="T1" fmla="*/ 539 h 1745"/>
              <a:gd name="T2" fmla="*/ 1235 w 1775"/>
              <a:gd name="T3" fmla="*/ 0 h 1745"/>
              <a:gd name="T4" fmla="*/ 1450 w 1775"/>
              <a:gd name="T5" fmla="*/ 567 h 1745"/>
              <a:gd name="T6" fmla="*/ 597 w 1775"/>
              <a:gd name="T7" fmla="*/ 1420 h 1745"/>
              <a:gd name="T8" fmla="*/ 0 w 1775"/>
              <a:gd name="T9" fmla="*/ 1176 h 1745"/>
              <a:gd name="T10" fmla="*/ 567 w 1775"/>
              <a:gd name="T11" fmla="*/ 1743 h 1745"/>
              <a:gd name="T12" fmla="*/ 597 w 1775"/>
              <a:gd name="T13" fmla="*/ 1744 h 1745"/>
              <a:gd name="T14" fmla="*/ 1774 w 1775"/>
              <a:gd name="T15" fmla="*/ 567 h 1745"/>
              <a:gd name="T16" fmla="*/ 1773 w 1775"/>
              <a:gd name="T17" fmla="*/ 539 h 1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5" h="1745">
                <a:moveTo>
                  <a:pt x="1773" y="539"/>
                </a:moveTo>
                <a:lnTo>
                  <a:pt x="1235" y="0"/>
                </a:lnTo>
                <a:cubicBezTo>
                  <a:pt x="1368" y="151"/>
                  <a:pt x="1450" y="350"/>
                  <a:pt x="1450" y="567"/>
                </a:cubicBezTo>
                <a:cubicBezTo>
                  <a:pt x="1450" y="1038"/>
                  <a:pt x="1068" y="1420"/>
                  <a:pt x="597" y="1420"/>
                </a:cubicBezTo>
                <a:cubicBezTo>
                  <a:pt x="364" y="1420"/>
                  <a:pt x="154" y="1327"/>
                  <a:pt x="0" y="1176"/>
                </a:cubicBezTo>
                <a:lnTo>
                  <a:pt x="567" y="1743"/>
                </a:lnTo>
                <a:cubicBezTo>
                  <a:pt x="577" y="1743"/>
                  <a:pt x="587" y="1744"/>
                  <a:pt x="597" y="1744"/>
                </a:cubicBezTo>
                <a:cubicBezTo>
                  <a:pt x="1247" y="1744"/>
                  <a:pt x="1774" y="1217"/>
                  <a:pt x="1774" y="567"/>
                </a:cubicBezTo>
                <a:cubicBezTo>
                  <a:pt x="1774" y="557"/>
                  <a:pt x="1773" y="548"/>
                  <a:pt x="1773" y="539"/>
                </a:cubicBezTo>
              </a:path>
            </a:pathLst>
          </a:custGeom>
          <a:solidFill>
            <a:srgbClr val="0E3D3E">
              <a:alpha val="24706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EC6F36B8-1F18-4B68-F00D-C6FAEA184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334" y="879931"/>
            <a:ext cx="1100247" cy="1100247"/>
          </a:xfrm>
          <a:custGeom>
            <a:avLst/>
            <a:gdLst>
              <a:gd name="T0" fmla="*/ 2354 w 2355"/>
              <a:gd name="T1" fmla="*/ 1177 h 2355"/>
              <a:gd name="T2" fmla="*/ 1177 w 2355"/>
              <a:gd name="T3" fmla="*/ 2354 h 2355"/>
              <a:gd name="T4" fmla="*/ 0 w 2355"/>
              <a:gd name="T5" fmla="*/ 1177 h 2355"/>
              <a:gd name="T6" fmla="*/ 1177 w 2355"/>
              <a:gd name="T7" fmla="*/ 0 h 2355"/>
              <a:gd name="T8" fmla="*/ 2354 w 2355"/>
              <a:gd name="T9" fmla="*/ 1177 h 2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5" h="2355">
                <a:moveTo>
                  <a:pt x="2354" y="1177"/>
                </a:moveTo>
                <a:cubicBezTo>
                  <a:pt x="2354" y="1826"/>
                  <a:pt x="1827" y="2354"/>
                  <a:pt x="1177" y="2354"/>
                </a:cubicBezTo>
                <a:cubicBezTo>
                  <a:pt x="527" y="2354"/>
                  <a:pt x="0" y="1826"/>
                  <a:pt x="0" y="1177"/>
                </a:cubicBezTo>
                <a:cubicBezTo>
                  <a:pt x="0" y="527"/>
                  <a:pt x="527" y="0"/>
                  <a:pt x="1177" y="0"/>
                </a:cubicBezTo>
                <a:cubicBezTo>
                  <a:pt x="1827" y="0"/>
                  <a:pt x="2354" y="527"/>
                  <a:pt x="2354" y="1177"/>
                </a:cubicBezTo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CA7140-1C94-C850-512F-6108C9F0D2AA}"/>
              </a:ext>
            </a:extLst>
          </p:cNvPr>
          <p:cNvSpPr txBox="1"/>
          <p:nvPr/>
        </p:nvSpPr>
        <p:spPr>
          <a:xfrm>
            <a:off x="8027874" y="1124137"/>
            <a:ext cx="415498" cy="6118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76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7</a:t>
            </a:r>
          </a:p>
        </p:txBody>
      </p:sp>
      <p:sp>
        <p:nvSpPr>
          <p:cNvPr id="32" name="Freeform 371">
            <a:extLst>
              <a:ext uri="{FF2B5EF4-FFF2-40B4-BE49-F238E27FC236}">
                <a16:creationId xmlns:a16="http://schemas.microsoft.com/office/drawing/2014/main" id="{BBB0EDE1-B4E8-9A01-E77D-122FE755F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02" y="1164264"/>
            <a:ext cx="830335" cy="815913"/>
          </a:xfrm>
          <a:custGeom>
            <a:avLst/>
            <a:gdLst>
              <a:gd name="T0" fmla="*/ 1773 w 1775"/>
              <a:gd name="T1" fmla="*/ 539 h 1745"/>
              <a:gd name="T2" fmla="*/ 1235 w 1775"/>
              <a:gd name="T3" fmla="*/ 0 h 1745"/>
              <a:gd name="T4" fmla="*/ 1450 w 1775"/>
              <a:gd name="T5" fmla="*/ 567 h 1745"/>
              <a:gd name="T6" fmla="*/ 597 w 1775"/>
              <a:gd name="T7" fmla="*/ 1420 h 1745"/>
              <a:gd name="T8" fmla="*/ 0 w 1775"/>
              <a:gd name="T9" fmla="*/ 1176 h 1745"/>
              <a:gd name="T10" fmla="*/ 567 w 1775"/>
              <a:gd name="T11" fmla="*/ 1743 h 1745"/>
              <a:gd name="T12" fmla="*/ 597 w 1775"/>
              <a:gd name="T13" fmla="*/ 1744 h 1745"/>
              <a:gd name="T14" fmla="*/ 1774 w 1775"/>
              <a:gd name="T15" fmla="*/ 567 h 1745"/>
              <a:gd name="T16" fmla="*/ 1773 w 1775"/>
              <a:gd name="T17" fmla="*/ 539 h 1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5" h="1745">
                <a:moveTo>
                  <a:pt x="1773" y="539"/>
                </a:moveTo>
                <a:lnTo>
                  <a:pt x="1235" y="0"/>
                </a:lnTo>
                <a:cubicBezTo>
                  <a:pt x="1368" y="151"/>
                  <a:pt x="1450" y="350"/>
                  <a:pt x="1450" y="567"/>
                </a:cubicBezTo>
                <a:cubicBezTo>
                  <a:pt x="1450" y="1038"/>
                  <a:pt x="1068" y="1420"/>
                  <a:pt x="597" y="1420"/>
                </a:cubicBezTo>
                <a:cubicBezTo>
                  <a:pt x="364" y="1420"/>
                  <a:pt x="154" y="1327"/>
                  <a:pt x="0" y="1176"/>
                </a:cubicBezTo>
                <a:lnTo>
                  <a:pt x="567" y="1743"/>
                </a:lnTo>
                <a:cubicBezTo>
                  <a:pt x="577" y="1743"/>
                  <a:pt x="587" y="1744"/>
                  <a:pt x="597" y="1744"/>
                </a:cubicBezTo>
                <a:cubicBezTo>
                  <a:pt x="1247" y="1744"/>
                  <a:pt x="1774" y="1217"/>
                  <a:pt x="1774" y="567"/>
                </a:cubicBezTo>
                <a:cubicBezTo>
                  <a:pt x="1774" y="557"/>
                  <a:pt x="1773" y="548"/>
                  <a:pt x="1773" y="539"/>
                </a:cubicBezTo>
              </a:path>
            </a:pathLst>
          </a:custGeom>
          <a:solidFill>
            <a:schemeClr val="tx1">
              <a:lumMod val="50000"/>
              <a:alpha val="25098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0DE249-0605-E256-F5FD-4052025453D5}"/>
              </a:ext>
            </a:extLst>
          </p:cNvPr>
          <p:cNvSpPr txBox="1"/>
          <p:nvPr/>
        </p:nvSpPr>
        <p:spPr>
          <a:xfrm>
            <a:off x="4419579" y="3977290"/>
            <a:ext cx="506870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CFO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7F1E78-0F57-AFBC-FE2E-C1B702A683C0}"/>
              </a:ext>
            </a:extLst>
          </p:cNvPr>
          <p:cNvSpPr txBox="1"/>
          <p:nvPr/>
        </p:nvSpPr>
        <p:spPr>
          <a:xfrm>
            <a:off x="5416289" y="3217028"/>
            <a:ext cx="130356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Internal Audit </a:t>
            </a:r>
          </a:p>
          <a:p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ADD256-FA74-F777-766F-6423F87E464C}"/>
              </a:ext>
            </a:extLst>
          </p:cNvPr>
          <p:cNvSpPr txBox="1"/>
          <p:nvPr/>
        </p:nvSpPr>
        <p:spPr>
          <a:xfrm>
            <a:off x="6499380" y="2580917"/>
            <a:ext cx="1592103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Audit Committee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87DE65-B1C5-6906-E5EF-74EB93819610}"/>
              </a:ext>
            </a:extLst>
          </p:cNvPr>
          <p:cNvSpPr txBox="1"/>
          <p:nvPr/>
        </p:nvSpPr>
        <p:spPr>
          <a:xfrm>
            <a:off x="7919376" y="2055104"/>
            <a:ext cx="822661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Council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77D42-7689-DE83-F5D6-C37B633902EF}"/>
              </a:ext>
            </a:extLst>
          </p:cNvPr>
          <p:cNvSpPr txBox="1"/>
          <p:nvPr/>
        </p:nvSpPr>
        <p:spPr>
          <a:xfrm>
            <a:off x="30586" y="-98103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oppins" pitchFamily="2" charset="77"/>
                <a:cs typeface="Poppins" pitchFamily="2" charset="77"/>
              </a:rPr>
              <a:t>AUDIT ACTION PLAN APPROVAL </a:t>
            </a:r>
          </a:p>
          <a:p>
            <a:pPr algn="ctr"/>
            <a:r>
              <a:rPr lang="en-US" sz="3200" b="1" dirty="0">
                <a:latin typeface="Poppins" pitchFamily="2" charset="77"/>
                <a:cs typeface="Poppins" pitchFamily="2" charset="77"/>
              </a:rPr>
              <a:t>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E981C0-40F2-C53A-B809-604506D37FCF}"/>
              </a:ext>
            </a:extLst>
          </p:cNvPr>
          <p:cNvSpPr txBox="1"/>
          <p:nvPr/>
        </p:nvSpPr>
        <p:spPr>
          <a:xfrm>
            <a:off x="116558" y="9199962"/>
            <a:ext cx="3363421" cy="5847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rtlCol="0" anchor="b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Not Yet Started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40508-0906-D1CF-BA82-80792BC6F1F6}"/>
              </a:ext>
            </a:extLst>
          </p:cNvPr>
          <p:cNvSpPr txBox="1"/>
          <p:nvPr/>
        </p:nvSpPr>
        <p:spPr>
          <a:xfrm>
            <a:off x="33620" y="4398740"/>
            <a:ext cx="1372492" cy="276999"/>
          </a:xfrm>
          <a:prstGeom prst="rect">
            <a:avLst/>
          </a:prstGeom>
          <a:solidFill>
            <a:srgbClr val="0070C0"/>
          </a:solidFill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Not Yet Started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B23FA-AA1A-BC4A-FD2E-7FDBC7ECA5C3}"/>
              </a:ext>
            </a:extLst>
          </p:cNvPr>
          <p:cNvSpPr txBox="1"/>
          <p:nvPr/>
        </p:nvSpPr>
        <p:spPr>
          <a:xfrm>
            <a:off x="534586" y="5735061"/>
            <a:ext cx="1486304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Audit Champion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C0FAF-AC78-F969-D544-EAC7C7AFCD07}"/>
              </a:ext>
            </a:extLst>
          </p:cNvPr>
          <p:cNvSpPr txBox="1"/>
          <p:nvPr/>
        </p:nvSpPr>
        <p:spPr>
          <a:xfrm>
            <a:off x="1752746" y="3013179"/>
            <a:ext cx="2220076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Developed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(Management Approved)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CF584-AF5F-BFA1-0820-76015B5CDFFE}"/>
              </a:ext>
            </a:extLst>
          </p:cNvPr>
          <p:cNvSpPr txBox="1"/>
          <p:nvPr/>
        </p:nvSpPr>
        <p:spPr>
          <a:xfrm>
            <a:off x="3707834" y="2359463"/>
            <a:ext cx="1467069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Developed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(CFO Approved)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C60282-AEC8-6BDF-E1CB-F2D49B9DC613}"/>
              </a:ext>
            </a:extLst>
          </p:cNvPr>
          <p:cNvSpPr txBox="1"/>
          <p:nvPr/>
        </p:nvSpPr>
        <p:spPr>
          <a:xfrm>
            <a:off x="4126960" y="1663080"/>
            <a:ext cx="2303837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Developed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(Internal Audit Assurance)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FD6966-A073-78BB-2BAB-D9AF97BB9089}"/>
              </a:ext>
            </a:extLst>
          </p:cNvPr>
          <p:cNvSpPr txBox="1"/>
          <p:nvPr/>
        </p:nvSpPr>
        <p:spPr>
          <a:xfrm>
            <a:off x="5043473" y="989804"/>
            <a:ext cx="2579552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Developed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(Audit Committee Assurance)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3C4F96-86E2-F41A-BEB1-1C5B6F34EEDC}"/>
              </a:ext>
            </a:extLst>
          </p:cNvPr>
          <p:cNvSpPr txBox="1"/>
          <p:nvPr/>
        </p:nvSpPr>
        <p:spPr>
          <a:xfrm>
            <a:off x="7442248" y="424931"/>
            <a:ext cx="17508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Developed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(Council Approved)</a:t>
            </a:r>
          </a:p>
        </p:txBody>
      </p:sp>
    </p:spTree>
    <p:extLst>
      <p:ext uri="{BB962C8B-B14F-4D97-AF65-F5344CB8AC3E}">
        <p14:creationId xmlns:p14="http://schemas.microsoft.com/office/powerpoint/2010/main" val="190144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57" y="160127"/>
            <a:ext cx="7551783" cy="721022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atin typeface="+mn-lt"/>
              </a:rPr>
              <a:t>AUDIT ACTION PLAN DASHBOARD</a:t>
            </a:r>
            <a:endParaRPr lang="en-US" b="1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27DC4C-5F9D-22AE-863D-316CC1470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1149"/>
            <a:ext cx="8897592" cy="3286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48262A-CFFC-EA75-1A0B-AECD87FF2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870" y="4167733"/>
            <a:ext cx="4664448" cy="25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3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29" y="-34089"/>
            <a:ext cx="7184065" cy="1143000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+mn-lt"/>
              </a:rPr>
              <a:t>AUDIT ACTION PLAN DASHBOARD</a:t>
            </a:r>
            <a:endParaRPr lang="en-US" sz="4000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9441C-E7B4-4E20-BC0D-4AA592DFC1C7}"/>
              </a:ext>
            </a:extLst>
          </p:cNvPr>
          <p:cNvSpPr txBox="1"/>
          <p:nvPr/>
        </p:nvSpPr>
        <p:spPr>
          <a:xfrm>
            <a:off x="124408" y="1108911"/>
            <a:ext cx="873167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b="1" dirty="0">
                <a:cs typeface="Arial" panose="020B0604020202020204" pitchFamily="34" charset="0"/>
              </a:rPr>
              <a:t>Municipal portal:  Summary of number of repeat findings by section and by amount.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66C8F-BFE2-1417-6D8C-9E42B3958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4060"/>
            <a:ext cx="9144000" cy="40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72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POWERPOINT TEMPLATE 12 AUGUST 2021" id="{87DBBCA6-543F-4603-9CBD-B46E600AF54E}" vid="{45B8CEDB-C1FB-4081-B70F-B3E0C1D0E30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POWERPOINT TEMPLATE 12 AUGUST 2021" id="{87DBBCA6-543F-4603-9CBD-B46E600AF54E}" vid="{775BDEF6-4AFC-4D2F-B877-0634E8876B54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POWERPOINT TEMPLATE 12 AUGUST 2021" id="{87DBBCA6-543F-4603-9CBD-B46E600AF54E}" vid="{C507B9EF-AB5F-49FB-B123-393863399A24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POWERPOINT TEMPLATE 12 AUGUST 2021" id="{87DBBCA6-543F-4603-9CBD-B46E600AF54E}" vid="{3DFAC6A2-698A-489D-8630-97C70AF0C9E6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POWERPOINT TEMPLATE 12 AUGUST 2021" id="{87DBBCA6-543F-4603-9CBD-B46E600AF54E}" vid="{817FC305-94AB-40A1-B7C4-DBBDECA722E1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POWERPOINT TEMPLATE 12 AUGUST 2021" id="{87DBBCA6-543F-4603-9CBD-B46E600AF54E}" vid="{4548237D-409A-4C33-9F66-E1A7F12E124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POWERPOINT TEMPLATE 12 AUGUST 2021</Template>
  <TotalTime>9806</TotalTime>
  <Words>980</Words>
  <Application>Microsoft Office PowerPoint</Application>
  <PresentationFormat>On-screen Show (4:3)</PresentationFormat>
  <Paragraphs>446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Poppins</vt:lpstr>
      <vt:lpstr>Times New Roman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CIGFARO FMCMM master class</vt:lpstr>
      <vt:lpstr>PowerPoint Presentation</vt:lpstr>
      <vt:lpstr>PowerPoint Presentation</vt:lpstr>
      <vt:lpstr>SESSION 1: AUDIT ACTION PLAN</vt:lpstr>
      <vt:lpstr>PowerPoint Presentation</vt:lpstr>
      <vt:lpstr>PowerPoint Presentation</vt:lpstr>
      <vt:lpstr>PowerPoint Presentation</vt:lpstr>
      <vt:lpstr>AUDIT ACTION PLAN DASHBOARD</vt:lpstr>
      <vt:lpstr>AUDIT ACTION PLAN DASHBOARD</vt:lpstr>
      <vt:lpstr>AUDIT ACTION PLAN SUMMARY</vt:lpstr>
      <vt:lpstr>DETAILED TRACKING</vt:lpstr>
      <vt:lpstr>USER FRIENDLY &amp; SMART</vt:lpstr>
      <vt:lpstr>PowerPoint Presentation</vt:lpstr>
      <vt:lpstr>REPORTS</vt:lpstr>
      <vt:lpstr>PowerPoint Presentation</vt:lpstr>
      <vt:lpstr>SESSION 2: FMCMM</vt:lpstr>
      <vt:lpstr>OBJECTIVE OF THE FMCMM</vt:lpstr>
      <vt:lpstr>PowerPoint Presentation</vt:lpstr>
      <vt:lpstr>FMCMM DASHBOARD</vt:lpstr>
      <vt:lpstr>FMCMM 123</vt:lpstr>
      <vt:lpstr>FMCMM 123</vt:lpstr>
      <vt:lpstr>FMCMM 123</vt:lpstr>
      <vt:lpstr>PowerPoint Presentation</vt:lpstr>
      <vt:lpstr>SESSION 3: MP STATUS</vt:lpstr>
      <vt:lpstr>AUDIT ACTION PLAN STATUS</vt:lpstr>
      <vt:lpstr>FMCMM STATUS</vt:lpstr>
      <vt:lpstr>CHALLENGES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OF THE PRESENTATION</dc:title>
  <dc:creator>Xolile Nkumane N.</dc:creator>
  <cp:lastModifiedBy>Langa Malesela</cp:lastModifiedBy>
  <cp:revision>217</cp:revision>
  <dcterms:created xsi:type="dcterms:W3CDTF">2021-08-18T08:35:33Z</dcterms:created>
  <dcterms:modified xsi:type="dcterms:W3CDTF">2025-04-14T17:41:33Z</dcterms:modified>
</cp:coreProperties>
</file>